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Cocomat Pro Bold" charset="1" panose="00000700000000000000"/>
      <p:regular r:id="rId21"/>
    </p:embeddedFont>
    <p:embeddedFont>
      <p:font typeface="Paytone One" charset="1" panose="00000500000000000000"/>
      <p:regular r:id="rId22"/>
    </p:embeddedFont>
    <p:embeddedFont>
      <p:font typeface="Cocomat Pro" charset="1" panose="00000500000000000000"/>
      <p:regular r:id="rId23"/>
    </p:embeddedFont>
    <p:embeddedFont>
      <p:font typeface="Rokkitt Bold" charset="1" panose="00000800000000000000"/>
      <p:regular r:id="rId24"/>
    </p:embeddedFont>
    <p:embeddedFont>
      <p:font typeface="Sniglet" charset="1" panose="04070505030100020000"/>
      <p:regular r:id="rId25"/>
    </p:embeddedFont>
    <p:embeddedFont>
      <p:font typeface="Chewy" charset="1" panose="020000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14" Target="../media/image9.png" Type="http://schemas.openxmlformats.org/officeDocument/2006/relationships/image"/><Relationship Id="rId15"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14" Target="../media/image9.png" Type="http://schemas.openxmlformats.org/officeDocument/2006/relationships/image"/><Relationship Id="rId15"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840715" y="-5015555"/>
            <a:ext cx="19969429" cy="19969429"/>
          </a:xfrm>
          <a:custGeom>
            <a:avLst/>
            <a:gdLst/>
            <a:ahLst/>
            <a:cxnLst/>
            <a:rect r="r" b="b" t="t" l="l"/>
            <a:pathLst>
              <a:path h="19969429" w="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296761" y="1726868"/>
            <a:ext cx="13317706" cy="6484584"/>
            <a:chOff x="0" y="0"/>
            <a:chExt cx="3507544" cy="1707874"/>
          </a:xfrm>
        </p:grpSpPr>
        <p:sp>
          <p:nvSpPr>
            <p:cNvPr name="Freeform 4" id="4"/>
            <p:cNvSpPr/>
            <p:nvPr/>
          </p:nvSpPr>
          <p:spPr>
            <a:xfrm flipH="false" flipV="false" rot="0">
              <a:off x="0" y="0"/>
              <a:ext cx="3507544" cy="1707874"/>
            </a:xfrm>
            <a:custGeom>
              <a:avLst/>
              <a:gdLst/>
              <a:ahLst/>
              <a:cxnLst/>
              <a:rect r="r" b="b" t="t" l="l"/>
              <a:pathLst>
                <a:path h="1707874" w="350754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name="TextBox 5" id="5"/>
            <p:cNvSpPr txBox="true"/>
            <p:nvPr/>
          </p:nvSpPr>
          <p:spPr>
            <a:xfrm>
              <a:off x="0" y="-28575"/>
              <a:ext cx="3507544" cy="1736449"/>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5645430" y="8332783"/>
            <a:ext cx="607227" cy="925517"/>
            <a:chOff x="0" y="0"/>
            <a:chExt cx="159928" cy="243758"/>
          </a:xfrm>
        </p:grpSpPr>
        <p:sp>
          <p:nvSpPr>
            <p:cNvPr name="Freeform 7" id="7"/>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8" id="8"/>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6590739" y="8332783"/>
            <a:ext cx="607227" cy="925517"/>
            <a:chOff x="0" y="0"/>
            <a:chExt cx="159928" cy="243758"/>
          </a:xfrm>
        </p:grpSpPr>
        <p:sp>
          <p:nvSpPr>
            <p:cNvPr name="Freeform 10" id="10"/>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11" id="11"/>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7449799" y="8332783"/>
            <a:ext cx="607227" cy="925517"/>
            <a:chOff x="0" y="0"/>
            <a:chExt cx="159928" cy="243758"/>
          </a:xfrm>
        </p:grpSpPr>
        <p:sp>
          <p:nvSpPr>
            <p:cNvPr name="Freeform 13" id="13"/>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14" id="14"/>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8395107" y="8332783"/>
            <a:ext cx="607227" cy="925517"/>
            <a:chOff x="0" y="0"/>
            <a:chExt cx="159928" cy="243758"/>
          </a:xfrm>
        </p:grpSpPr>
        <p:sp>
          <p:nvSpPr>
            <p:cNvPr name="Freeform 16" id="16"/>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17" id="17"/>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9285665" y="8332783"/>
            <a:ext cx="607227" cy="925517"/>
            <a:chOff x="0" y="0"/>
            <a:chExt cx="159928" cy="243758"/>
          </a:xfrm>
        </p:grpSpPr>
        <p:sp>
          <p:nvSpPr>
            <p:cNvPr name="Freeform 19" id="19"/>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20" id="20"/>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0230974" y="8332783"/>
            <a:ext cx="607227" cy="925517"/>
            <a:chOff x="0" y="0"/>
            <a:chExt cx="159928" cy="243758"/>
          </a:xfrm>
        </p:grpSpPr>
        <p:sp>
          <p:nvSpPr>
            <p:cNvPr name="Freeform 22" id="22"/>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23" id="23"/>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1090034" y="8332783"/>
            <a:ext cx="607227" cy="925517"/>
            <a:chOff x="0" y="0"/>
            <a:chExt cx="159928" cy="243758"/>
          </a:xfrm>
        </p:grpSpPr>
        <p:sp>
          <p:nvSpPr>
            <p:cNvPr name="Freeform 25" id="25"/>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26" id="26"/>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12035343" y="8332783"/>
            <a:ext cx="607227" cy="925517"/>
            <a:chOff x="0" y="0"/>
            <a:chExt cx="159928" cy="243758"/>
          </a:xfrm>
        </p:grpSpPr>
        <p:sp>
          <p:nvSpPr>
            <p:cNvPr name="Freeform 28" id="28"/>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29" id="29"/>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2900459" y="8332783"/>
            <a:ext cx="607227" cy="925517"/>
            <a:chOff x="0" y="0"/>
            <a:chExt cx="159928" cy="243758"/>
          </a:xfrm>
        </p:grpSpPr>
        <p:sp>
          <p:nvSpPr>
            <p:cNvPr name="Freeform 31" id="31"/>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32" id="32"/>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3845767" y="8332783"/>
            <a:ext cx="607227" cy="925517"/>
            <a:chOff x="0" y="0"/>
            <a:chExt cx="159928" cy="243758"/>
          </a:xfrm>
        </p:grpSpPr>
        <p:sp>
          <p:nvSpPr>
            <p:cNvPr name="Freeform 34" id="34"/>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35" id="35"/>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4704827" y="8332783"/>
            <a:ext cx="607227" cy="925517"/>
            <a:chOff x="0" y="0"/>
            <a:chExt cx="159928" cy="243758"/>
          </a:xfrm>
        </p:grpSpPr>
        <p:sp>
          <p:nvSpPr>
            <p:cNvPr name="Freeform 37" id="37"/>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38" id="38"/>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12975945" y="8332783"/>
            <a:ext cx="607227" cy="925517"/>
            <a:chOff x="0" y="0"/>
            <a:chExt cx="159928" cy="243758"/>
          </a:xfrm>
        </p:grpSpPr>
        <p:sp>
          <p:nvSpPr>
            <p:cNvPr name="Freeform 40" id="40"/>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41" id="41"/>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42" id="42"/>
          <p:cNvGrpSpPr/>
          <p:nvPr/>
        </p:nvGrpSpPr>
        <p:grpSpPr>
          <a:xfrm rot="0">
            <a:off x="13921254" y="8332783"/>
            <a:ext cx="607227" cy="925517"/>
            <a:chOff x="0" y="0"/>
            <a:chExt cx="159928" cy="243758"/>
          </a:xfrm>
        </p:grpSpPr>
        <p:sp>
          <p:nvSpPr>
            <p:cNvPr name="Freeform 43" id="43"/>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44" id="44"/>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45" id="45"/>
          <p:cNvGrpSpPr/>
          <p:nvPr/>
        </p:nvGrpSpPr>
        <p:grpSpPr>
          <a:xfrm rot="0">
            <a:off x="14780314" y="8332783"/>
            <a:ext cx="607227" cy="925517"/>
            <a:chOff x="0" y="0"/>
            <a:chExt cx="159928" cy="243758"/>
          </a:xfrm>
        </p:grpSpPr>
        <p:sp>
          <p:nvSpPr>
            <p:cNvPr name="Freeform 46" id="46"/>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47" id="47"/>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48" id="48"/>
          <p:cNvGrpSpPr/>
          <p:nvPr/>
        </p:nvGrpSpPr>
        <p:grpSpPr>
          <a:xfrm rot="0">
            <a:off x="2705292" y="2075548"/>
            <a:ext cx="13317706" cy="6484584"/>
            <a:chOff x="0" y="0"/>
            <a:chExt cx="3507544" cy="1707874"/>
          </a:xfrm>
        </p:grpSpPr>
        <p:sp>
          <p:nvSpPr>
            <p:cNvPr name="Freeform 49" id="49"/>
            <p:cNvSpPr/>
            <p:nvPr/>
          </p:nvSpPr>
          <p:spPr>
            <a:xfrm flipH="false" flipV="false" rot="0">
              <a:off x="0" y="0"/>
              <a:ext cx="3507544" cy="1707874"/>
            </a:xfrm>
            <a:custGeom>
              <a:avLst/>
              <a:gdLst/>
              <a:ahLst/>
              <a:cxnLst/>
              <a:rect r="r" b="b" t="t" l="l"/>
              <a:pathLst>
                <a:path h="1707874" w="350754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name="TextBox 50" id="50"/>
            <p:cNvSpPr txBox="true"/>
            <p:nvPr/>
          </p:nvSpPr>
          <p:spPr>
            <a:xfrm>
              <a:off x="0" y="-28575"/>
              <a:ext cx="3507544" cy="1736449"/>
            </a:xfrm>
            <a:prstGeom prst="rect">
              <a:avLst/>
            </a:prstGeom>
          </p:spPr>
          <p:txBody>
            <a:bodyPr anchor="ctr" rtlCol="false" tIns="50800" lIns="50800" bIns="50800" rIns="50800"/>
            <a:lstStyle/>
            <a:p>
              <a:pPr algn="ctr">
                <a:lnSpc>
                  <a:spcPts val="2659"/>
                </a:lnSpc>
                <a:spcBef>
                  <a:spcPct val="0"/>
                </a:spcBef>
              </a:pPr>
            </a:p>
          </p:txBody>
        </p:sp>
      </p:grpSp>
      <p:sp>
        <p:nvSpPr>
          <p:cNvPr name="Freeform 51" id="51"/>
          <p:cNvSpPr/>
          <p:nvPr/>
        </p:nvSpPr>
        <p:spPr>
          <a:xfrm flipH="false" flipV="false" rot="0">
            <a:off x="2705292" y="125053"/>
            <a:ext cx="2071775" cy="2075548"/>
          </a:xfrm>
          <a:custGeom>
            <a:avLst/>
            <a:gdLst/>
            <a:ahLst/>
            <a:cxnLst/>
            <a:rect r="r" b="b" t="t" l="l"/>
            <a:pathLst>
              <a:path h="2075548" w="2071775">
                <a:moveTo>
                  <a:pt x="0" y="0"/>
                </a:moveTo>
                <a:lnTo>
                  <a:pt x="2071775" y="0"/>
                </a:lnTo>
                <a:lnTo>
                  <a:pt x="2071775" y="2075548"/>
                </a:lnTo>
                <a:lnTo>
                  <a:pt x="0" y="20755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2" id="52"/>
          <p:cNvSpPr/>
          <p:nvPr/>
        </p:nvSpPr>
        <p:spPr>
          <a:xfrm flipH="false" flipV="false" rot="0">
            <a:off x="13514118" y="125053"/>
            <a:ext cx="2071775" cy="2075548"/>
          </a:xfrm>
          <a:custGeom>
            <a:avLst/>
            <a:gdLst/>
            <a:ahLst/>
            <a:cxnLst/>
            <a:rect r="r" b="b" t="t" l="l"/>
            <a:pathLst>
              <a:path h="2075548" w="2071775">
                <a:moveTo>
                  <a:pt x="0" y="0"/>
                </a:moveTo>
                <a:lnTo>
                  <a:pt x="2071774" y="0"/>
                </a:lnTo>
                <a:lnTo>
                  <a:pt x="2071774" y="2075548"/>
                </a:lnTo>
                <a:lnTo>
                  <a:pt x="0" y="20755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3" id="53"/>
          <p:cNvSpPr/>
          <p:nvPr/>
        </p:nvSpPr>
        <p:spPr>
          <a:xfrm flipH="true" flipV="false" rot="0">
            <a:off x="125411" y="6172200"/>
            <a:ext cx="4246041" cy="4114800"/>
          </a:xfrm>
          <a:custGeom>
            <a:avLst/>
            <a:gdLst/>
            <a:ahLst/>
            <a:cxnLst/>
            <a:rect r="r" b="b" t="t" l="l"/>
            <a:pathLst>
              <a:path h="4114800" w="4246041">
                <a:moveTo>
                  <a:pt x="4246041" y="0"/>
                </a:moveTo>
                <a:lnTo>
                  <a:pt x="0" y="0"/>
                </a:lnTo>
                <a:lnTo>
                  <a:pt x="0" y="4114800"/>
                </a:lnTo>
                <a:lnTo>
                  <a:pt x="4246041" y="4114800"/>
                </a:lnTo>
                <a:lnTo>
                  <a:pt x="424604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4" id="54"/>
          <p:cNvSpPr txBox="true"/>
          <p:nvPr/>
        </p:nvSpPr>
        <p:spPr>
          <a:xfrm rot="0">
            <a:off x="3836907" y="519407"/>
            <a:ext cx="11247021" cy="1083636"/>
          </a:xfrm>
          <a:prstGeom prst="rect">
            <a:avLst/>
          </a:prstGeom>
        </p:spPr>
        <p:txBody>
          <a:bodyPr anchor="t" rtlCol="false" tIns="0" lIns="0" bIns="0" rIns="0">
            <a:spAutoFit/>
          </a:bodyPr>
          <a:lstStyle/>
          <a:p>
            <a:pPr algn="ctr">
              <a:lnSpc>
                <a:spcPts val="4160"/>
              </a:lnSpc>
            </a:pPr>
            <a:r>
              <a:rPr lang="en-US" b="true" sz="4202">
                <a:solidFill>
                  <a:srgbClr val="000000"/>
                </a:solidFill>
                <a:latin typeface="Cocomat Pro Bold"/>
                <a:ea typeface="Cocomat Pro Bold"/>
                <a:cs typeface="Cocomat Pro Bold"/>
                <a:sym typeface="Cocomat Pro Bold"/>
              </a:rPr>
              <a:t>UBND THỊ XÃ BUÔN HỒ</a:t>
            </a:r>
          </a:p>
          <a:p>
            <a:pPr algn="ctr">
              <a:lnSpc>
                <a:spcPts val="4160"/>
              </a:lnSpc>
            </a:pPr>
            <a:r>
              <a:rPr lang="en-US" b="true" sz="4202">
                <a:solidFill>
                  <a:srgbClr val="000000"/>
                </a:solidFill>
                <a:latin typeface="Cocomat Pro Bold"/>
                <a:ea typeface="Cocomat Pro Bold"/>
                <a:cs typeface="Cocomat Pro Bold"/>
                <a:sym typeface="Cocomat Pro Bold"/>
              </a:rPr>
              <a:t>TRƯỜNG MẪU GIÁO HOA SỮA</a:t>
            </a:r>
          </a:p>
        </p:txBody>
      </p:sp>
      <p:sp>
        <p:nvSpPr>
          <p:cNvPr name="Freeform 55" id="55"/>
          <p:cNvSpPr/>
          <p:nvPr/>
        </p:nvSpPr>
        <p:spPr>
          <a:xfrm flipH="false" flipV="false" rot="0">
            <a:off x="13898386" y="6502732"/>
            <a:ext cx="4246041" cy="4114800"/>
          </a:xfrm>
          <a:custGeom>
            <a:avLst/>
            <a:gdLst/>
            <a:ahLst/>
            <a:cxnLst/>
            <a:rect r="r" b="b" t="t" l="l"/>
            <a:pathLst>
              <a:path h="4114800" w="4246041">
                <a:moveTo>
                  <a:pt x="0" y="0"/>
                </a:moveTo>
                <a:lnTo>
                  <a:pt x="4246041" y="0"/>
                </a:lnTo>
                <a:lnTo>
                  <a:pt x="424604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6" id="56"/>
          <p:cNvSpPr/>
          <p:nvPr/>
        </p:nvSpPr>
        <p:spPr>
          <a:xfrm flipH="false" flipV="false" rot="5400000">
            <a:off x="-1114690" y="140164"/>
            <a:ext cx="2229380" cy="1276827"/>
          </a:xfrm>
          <a:custGeom>
            <a:avLst/>
            <a:gdLst/>
            <a:ahLst/>
            <a:cxnLst/>
            <a:rect r="r" b="b" t="t" l="l"/>
            <a:pathLst>
              <a:path h="1276827" w="2229380">
                <a:moveTo>
                  <a:pt x="0" y="0"/>
                </a:moveTo>
                <a:lnTo>
                  <a:pt x="2229380" y="0"/>
                </a:lnTo>
                <a:lnTo>
                  <a:pt x="2229380" y="1276827"/>
                </a:lnTo>
                <a:lnTo>
                  <a:pt x="0" y="127682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57" id="57"/>
          <p:cNvSpPr/>
          <p:nvPr/>
        </p:nvSpPr>
        <p:spPr>
          <a:xfrm flipH="false" flipV="false" rot="5400000">
            <a:off x="-698999" y="1718672"/>
            <a:ext cx="1559050" cy="1115775"/>
          </a:xfrm>
          <a:custGeom>
            <a:avLst/>
            <a:gdLst/>
            <a:ahLst/>
            <a:cxnLst/>
            <a:rect r="r" b="b" t="t" l="l"/>
            <a:pathLst>
              <a:path h="1115775" w="1559050">
                <a:moveTo>
                  <a:pt x="0" y="0"/>
                </a:moveTo>
                <a:lnTo>
                  <a:pt x="1559050" y="0"/>
                </a:lnTo>
                <a:lnTo>
                  <a:pt x="1559050" y="1115775"/>
                </a:lnTo>
                <a:lnTo>
                  <a:pt x="0" y="111577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8" id="58"/>
          <p:cNvSpPr/>
          <p:nvPr/>
        </p:nvSpPr>
        <p:spPr>
          <a:xfrm flipH="false" flipV="false" rot="5400000">
            <a:off x="-1114690" y="3017939"/>
            <a:ext cx="2229380" cy="1276827"/>
          </a:xfrm>
          <a:custGeom>
            <a:avLst/>
            <a:gdLst/>
            <a:ahLst/>
            <a:cxnLst/>
            <a:rect r="r" b="b" t="t" l="l"/>
            <a:pathLst>
              <a:path h="1276827" w="2229380">
                <a:moveTo>
                  <a:pt x="0" y="0"/>
                </a:moveTo>
                <a:lnTo>
                  <a:pt x="2229380" y="0"/>
                </a:lnTo>
                <a:lnTo>
                  <a:pt x="2229380" y="1276827"/>
                </a:lnTo>
                <a:lnTo>
                  <a:pt x="0" y="127682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59" id="59"/>
          <p:cNvSpPr/>
          <p:nvPr/>
        </p:nvSpPr>
        <p:spPr>
          <a:xfrm flipH="false" flipV="false" rot="5400000">
            <a:off x="-698999" y="4596447"/>
            <a:ext cx="1559050" cy="1115775"/>
          </a:xfrm>
          <a:custGeom>
            <a:avLst/>
            <a:gdLst/>
            <a:ahLst/>
            <a:cxnLst/>
            <a:rect r="r" b="b" t="t" l="l"/>
            <a:pathLst>
              <a:path h="1115775" w="1559050">
                <a:moveTo>
                  <a:pt x="0" y="0"/>
                </a:moveTo>
                <a:lnTo>
                  <a:pt x="1559050" y="0"/>
                </a:lnTo>
                <a:lnTo>
                  <a:pt x="1559050" y="1115775"/>
                </a:lnTo>
                <a:lnTo>
                  <a:pt x="0" y="111577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0" id="60"/>
          <p:cNvSpPr/>
          <p:nvPr/>
        </p:nvSpPr>
        <p:spPr>
          <a:xfrm flipH="false" flipV="true" rot="5400000">
            <a:off x="17190789" y="140164"/>
            <a:ext cx="2229380" cy="1276827"/>
          </a:xfrm>
          <a:custGeom>
            <a:avLst/>
            <a:gdLst/>
            <a:ahLst/>
            <a:cxnLst/>
            <a:rect r="r" b="b" t="t" l="l"/>
            <a:pathLst>
              <a:path h="1276827" w="2229380">
                <a:moveTo>
                  <a:pt x="0" y="1276827"/>
                </a:moveTo>
                <a:lnTo>
                  <a:pt x="2229380" y="1276827"/>
                </a:lnTo>
                <a:lnTo>
                  <a:pt x="2229380" y="0"/>
                </a:lnTo>
                <a:lnTo>
                  <a:pt x="0" y="0"/>
                </a:lnTo>
                <a:lnTo>
                  <a:pt x="0" y="1276827"/>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1" id="61"/>
          <p:cNvSpPr/>
          <p:nvPr/>
        </p:nvSpPr>
        <p:spPr>
          <a:xfrm flipH="false" flipV="true" rot="5400000">
            <a:off x="17445428" y="1718672"/>
            <a:ext cx="1559050" cy="1115775"/>
          </a:xfrm>
          <a:custGeom>
            <a:avLst/>
            <a:gdLst/>
            <a:ahLst/>
            <a:cxnLst/>
            <a:rect r="r" b="b" t="t" l="l"/>
            <a:pathLst>
              <a:path h="1115775" w="1559050">
                <a:moveTo>
                  <a:pt x="0" y="1115775"/>
                </a:moveTo>
                <a:lnTo>
                  <a:pt x="1559050" y="1115775"/>
                </a:lnTo>
                <a:lnTo>
                  <a:pt x="1559050" y="0"/>
                </a:lnTo>
                <a:lnTo>
                  <a:pt x="0" y="0"/>
                </a:lnTo>
                <a:lnTo>
                  <a:pt x="0" y="1115775"/>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2" id="62"/>
          <p:cNvSpPr/>
          <p:nvPr/>
        </p:nvSpPr>
        <p:spPr>
          <a:xfrm flipH="false" flipV="true" rot="5400000">
            <a:off x="17204072" y="3017939"/>
            <a:ext cx="2229380" cy="1276827"/>
          </a:xfrm>
          <a:custGeom>
            <a:avLst/>
            <a:gdLst/>
            <a:ahLst/>
            <a:cxnLst/>
            <a:rect r="r" b="b" t="t" l="l"/>
            <a:pathLst>
              <a:path h="1276827" w="2229380">
                <a:moveTo>
                  <a:pt x="0" y="1276827"/>
                </a:moveTo>
                <a:lnTo>
                  <a:pt x="2229380" y="1276827"/>
                </a:lnTo>
                <a:lnTo>
                  <a:pt x="2229380" y="0"/>
                </a:lnTo>
                <a:lnTo>
                  <a:pt x="0" y="0"/>
                </a:lnTo>
                <a:lnTo>
                  <a:pt x="0" y="1276827"/>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3" id="63"/>
          <p:cNvSpPr/>
          <p:nvPr/>
        </p:nvSpPr>
        <p:spPr>
          <a:xfrm flipH="false" flipV="true" rot="5400000">
            <a:off x="17445428" y="4585612"/>
            <a:ext cx="1559050" cy="1115775"/>
          </a:xfrm>
          <a:custGeom>
            <a:avLst/>
            <a:gdLst/>
            <a:ahLst/>
            <a:cxnLst/>
            <a:rect r="r" b="b" t="t" l="l"/>
            <a:pathLst>
              <a:path h="1115775" w="1559050">
                <a:moveTo>
                  <a:pt x="0" y="1115776"/>
                </a:moveTo>
                <a:lnTo>
                  <a:pt x="1559050" y="1115776"/>
                </a:lnTo>
                <a:lnTo>
                  <a:pt x="1559050" y="0"/>
                </a:lnTo>
                <a:lnTo>
                  <a:pt x="0" y="0"/>
                </a:lnTo>
                <a:lnTo>
                  <a:pt x="0" y="1115776"/>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64" id="64"/>
          <p:cNvSpPr txBox="true"/>
          <p:nvPr/>
        </p:nvSpPr>
        <p:spPr>
          <a:xfrm rot="0">
            <a:off x="2493886" y="2577137"/>
            <a:ext cx="13317706" cy="5495927"/>
          </a:xfrm>
          <a:prstGeom prst="rect">
            <a:avLst/>
          </a:prstGeom>
        </p:spPr>
        <p:txBody>
          <a:bodyPr anchor="t" rtlCol="false" tIns="0" lIns="0" bIns="0" rIns="0">
            <a:spAutoFit/>
          </a:bodyPr>
          <a:lstStyle/>
          <a:p>
            <a:pPr algn="ctr">
              <a:lnSpc>
                <a:spcPts val="6299"/>
              </a:lnSpc>
            </a:pPr>
            <a:r>
              <a:rPr lang="en-US" sz="4499">
                <a:solidFill>
                  <a:srgbClr val="000000"/>
                </a:solidFill>
                <a:latin typeface="Paytone One"/>
                <a:ea typeface="Paytone One"/>
                <a:cs typeface="Paytone One"/>
                <a:sym typeface="Paytone One"/>
              </a:rPr>
              <a:t>PHÁT TRIỂN NHẬN THỨC: VĂN HỌC</a:t>
            </a:r>
          </a:p>
          <a:p>
            <a:pPr algn="ctr">
              <a:lnSpc>
                <a:spcPts val="6299"/>
              </a:lnSpc>
            </a:pPr>
            <a:r>
              <a:rPr lang="en-US" sz="4499">
                <a:solidFill>
                  <a:srgbClr val="000000"/>
                </a:solidFill>
                <a:latin typeface="Paytone One"/>
                <a:ea typeface="Paytone One"/>
                <a:cs typeface="Paytone One"/>
                <a:sym typeface="Paytone One"/>
              </a:rPr>
              <a:t>CHỦ ĐỀ: ĐỘNG VẬT</a:t>
            </a:r>
          </a:p>
          <a:p>
            <a:pPr algn="ctr">
              <a:lnSpc>
                <a:spcPts val="6299"/>
              </a:lnSpc>
            </a:pPr>
            <a:r>
              <a:rPr lang="en-US" sz="4499">
                <a:solidFill>
                  <a:srgbClr val="000000"/>
                </a:solidFill>
                <a:latin typeface="Paytone One"/>
                <a:ea typeface="Paytone One"/>
                <a:cs typeface="Paytone One"/>
                <a:sym typeface="Paytone One"/>
              </a:rPr>
              <a:t>CHỦ ĐỀ NHÁNH: ĐỘNG VẬT SỐNG TRONG RỪNG</a:t>
            </a:r>
          </a:p>
          <a:p>
            <a:pPr algn="ctr">
              <a:lnSpc>
                <a:spcPts val="6299"/>
              </a:lnSpc>
            </a:pPr>
            <a:r>
              <a:rPr lang="en-US" sz="4499">
                <a:solidFill>
                  <a:srgbClr val="000000"/>
                </a:solidFill>
                <a:latin typeface="Paytone One"/>
                <a:ea typeface="Paytone One"/>
                <a:cs typeface="Paytone One"/>
                <a:sym typeface="Paytone One"/>
              </a:rPr>
              <a:t>ĐỀ TÀI: TRUYỆN: “ BÁC GẤU ĐEN VÀ HAI CHÚ THỎ”</a:t>
            </a:r>
          </a:p>
          <a:p>
            <a:pPr algn="ctr">
              <a:lnSpc>
                <a:spcPts val="6299"/>
              </a:lnSpc>
            </a:pPr>
            <a:r>
              <a:rPr lang="en-US" sz="4499">
                <a:solidFill>
                  <a:srgbClr val="000000"/>
                </a:solidFill>
                <a:latin typeface="Paytone One"/>
                <a:ea typeface="Paytone One"/>
                <a:cs typeface="Paytone One"/>
                <a:sym typeface="Paytone One"/>
              </a:rPr>
              <a:t>NGÀY DẠY: 3/1/2025</a:t>
            </a:r>
          </a:p>
          <a:p>
            <a:pPr algn="ctr">
              <a:lnSpc>
                <a:spcPts val="6299"/>
              </a:lnSpc>
              <a:spcBef>
                <a:spcPct val="0"/>
              </a:spcBef>
            </a:pPr>
            <a:r>
              <a:rPr lang="en-US" sz="4499">
                <a:solidFill>
                  <a:srgbClr val="000000"/>
                </a:solidFill>
                <a:latin typeface="Paytone One"/>
                <a:ea typeface="Paytone One"/>
                <a:cs typeface="Paytone One"/>
                <a:sym typeface="Paytone One"/>
              </a:rPr>
              <a:t>NGƯỜI DẠY: ĐINH HỒNG NGỌC</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0" y="-255934"/>
            <a:ext cx="18484987" cy="10542934"/>
          </a:xfrm>
          <a:custGeom>
            <a:avLst/>
            <a:gdLst/>
            <a:ahLst/>
            <a:cxnLst/>
            <a:rect r="r" b="b" t="t" l="l"/>
            <a:pathLst>
              <a:path h="10542934" w="18484987">
                <a:moveTo>
                  <a:pt x="0" y="0"/>
                </a:moveTo>
                <a:lnTo>
                  <a:pt x="18484987" y="0"/>
                </a:lnTo>
                <a:lnTo>
                  <a:pt x="18484987" y="10542934"/>
                </a:lnTo>
                <a:lnTo>
                  <a:pt x="0" y="10542934"/>
                </a:lnTo>
                <a:lnTo>
                  <a:pt x="0" y="0"/>
                </a:lnTo>
                <a:close/>
              </a:path>
            </a:pathLst>
          </a:custGeom>
          <a:blipFill>
            <a:blip r:embed="rId2"/>
            <a:stretch>
              <a:fillRect l="-11891" t="0" r="-11632" b="-69"/>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514091" y="-227980"/>
            <a:ext cx="19044219" cy="10675866"/>
          </a:xfrm>
          <a:custGeom>
            <a:avLst/>
            <a:gdLst/>
            <a:ahLst/>
            <a:cxnLst/>
            <a:rect r="r" b="b" t="t" l="l"/>
            <a:pathLst>
              <a:path h="10675866" w="19044219">
                <a:moveTo>
                  <a:pt x="0" y="0"/>
                </a:moveTo>
                <a:lnTo>
                  <a:pt x="19044220" y="0"/>
                </a:lnTo>
                <a:lnTo>
                  <a:pt x="19044220" y="10675867"/>
                </a:lnTo>
                <a:lnTo>
                  <a:pt x="0" y="10675867"/>
                </a:lnTo>
                <a:lnTo>
                  <a:pt x="0" y="0"/>
                </a:lnTo>
                <a:close/>
              </a:path>
            </a:pathLst>
          </a:custGeom>
          <a:blipFill>
            <a:blip r:embed="rId2"/>
            <a:stretch>
              <a:fillRect l="-11171" t="0" r="-10153"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430229" y="-279540"/>
            <a:ext cx="19421237" cy="10841623"/>
          </a:xfrm>
          <a:custGeom>
            <a:avLst/>
            <a:gdLst/>
            <a:ahLst/>
            <a:cxnLst/>
            <a:rect r="r" b="b" t="t" l="l"/>
            <a:pathLst>
              <a:path h="10841623" w="19421237">
                <a:moveTo>
                  <a:pt x="0" y="0"/>
                </a:moveTo>
                <a:lnTo>
                  <a:pt x="19421237" y="0"/>
                </a:lnTo>
                <a:lnTo>
                  <a:pt x="19421237" y="10841623"/>
                </a:lnTo>
                <a:lnTo>
                  <a:pt x="0" y="10841623"/>
                </a:lnTo>
                <a:lnTo>
                  <a:pt x="0" y="0"/>
                </a:lnTo>
                <a:close/>
              </a:path>
            </a:pathLst>
          </a:custGeom>
          <a:blipFill>
            <a:blip r:embed="rId2"/>
            <a:stretch>
              <a:fillRect l="-11028" t="-1453" r="-11542"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40715" y="-4841215"/>
            <a:ext cx="19969429" cy="19969429"/>
          </a:xfrm>
          <a:custGeom>
            <a:avLst/>
            <a:gdLst/>
            <a:ahLst/>
            <a:cxnLst/>
            <a:rect r="r" b="b" t="t" l="l"/>
            <a:pathLst>
              <a:path h="19969429" w="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436218" y="-1975796"/>
            <a:ext cx="4091513" cy="3332723"/>
          </a:xfrm>
          <a:custGeom>
            <a:avLst/>
            <a:gdLst/>
            <a:ahLst/>
            <a:cxnLst/>
            <a:rect r="r" b="b" t="t" l="l"/>
            <a:pathLst>
              <a:path h="3332723" w="409151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136262" y="-1835047"/>
            <a:ext cx="4091513" cy="3332723"/>
          </a:xfrm>
          <a:custGeom>
            <a:avLst/>
            <a:gdLst/>
            <a:ahLst/>
            <a:cxnLst/>
            <a:rect r="r" b="b" t="t" l="l"/>
            <a:pathLst>
              <a:path h="3332723" w="409151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2657739" y="262223"/>
            <a:ext cx="12972521" cy="1094705"/>
          </a:xfrm>
          <a:prstGeom prst="rect">
            <a:avLst/>
          </a:prstGeom>
        </p:spPr>
        <p:txBody>
          <a:bodyPr anchor="t" rtlCol="false" tIns="0" lIns="0" bIns="0" rIns="0">
            <a:spAutoFit/>
          </a:bodyPr>
          <a:lstStyle/>
          <a:p>
            <a:pPr algn="ctr">
              <a:lnSpc>
                <a:spcPts val="8961"/>
              </a:lnSpc>
            </a:pPr>
            <a:r>
              <a:rPr lang="en-US" sz="6401">
                <a:solidFill>
                  <a:srgbClr val="665B82"/>
                </a:solidFill>
                <a:latin typeface="Cocomat Pro"/>
                <a:ea typeface="Cocomat Pro"/>
                <a:cs typeface="Cocomat Pro"/>
                <a:sym typeface="Cocomat Pro"/>
              </a:rPr>
              <a:t>AI THÔNG MINH NHẤT</a:t>
            </a:r>
          </a:p>
        </p:txBody>
      </p:sp>
      <p:grpSp>
        <p:nvGrpSpPr>
          <p:cNvPr name="Group 6" id="6"/>
          <p:cNvGrpSpPr/>
          <p:nvPr/>
        </p:nvGrpSpPr>
        <p:grpSpPr>
          <a:xfrm rot="0">
            <a:off x="2856519" y="8958098"/>
            <a:ext cx="704144" cy="70414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8" id="8"/>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3889984" y="8958098"/>
            <a:ext cx="704144" cy="70414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11" id="11"/>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4927503" y="8958098"/>
            <a:ext cx="704144" cy="70414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14" id="14"/>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5960968" y="8958098"/>
            <a:ext cx="704144" cy="70414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17" id="17"/>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6998487" y="8958098"/>
            <a:ext cx="704144" cy="70414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20" id="20"/>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8031952" y="8958098"/>
            <a:ext cx="704144" cy="704144"/>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23" id="23"/>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9069472" y="8958098"/>
            <a:ext cx="704144" cy="70414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26" id="26"/>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10102937" y="8958098"/>
            <a:ext cx="704144" cy="70414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29" id="29"/>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11140456" y="8958098"/>
            <a:ext cx="704144" cy="70414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32" id="32"/>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12173921" y="8958098"/>
            <a:ext cx="704144" cy="70414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35" id="35"/>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13211440" y="8958098"/>
            <a:ext cx="704144" cy="704144"/>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38" id="38"/>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14244905" y="8958098"/>
            <a:ext cx="704144" cy="704144"/>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41" id="41"/>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sp>
        <p:nvSpPr>
          <p:cNvPr name="Freeform 42" id="42"/>
          <p:cNvSpPr/>
          <p:nvPr/>
        </p:nvSpPr>
        <p:spPr>
          <a:xfrm flipH="false" flipV="false" rot="-1327928">
            <a:off x="-255407" y="7139098"/>
            <a:ext cx="2568214" cy="784473"/>
          </a:xfrm>
          <a:custGeom>
            <a:avLst/>
            <a:gdLst/>
            <a:ahLst/>
            <a:cxnLst/>
            <a:rect r="r" b="b" t="t" l="l"/>
            <a:pathLst>
              <a:path h="784473" w="2568214">
                <a:moveTo>
                  <a:pt x="0" y="0"/>
                </a:moveTo>
                <a:lnTo>
                  <a:pt x="2568214" y="0"/>
                </a:lnTo>
                <a:lnTo>
                  <a:pt x="2568214" y="784473"/>
                </a:lnTo>
                <a:lnTo>
                  <a:pt x="0" y="7844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3" id="43"/>
          <p:cNvSpPr/>
          <p:nvPr/>
        </p:nvSpPr>
        <p:spPr>
          <a:xfrm flipH="true" flipV="false" rot="1208017">
            <a:off x="15975193" y="3191751"/>
            <a:ext cx="2568214" cy="784473"/>
          </a:xfrm>
          <a:custGeom>
            <a:avLst/>
            <a:gdLst/>
            <a:ahLst/>
            <a:cxnLst/>
            <a:rect r="r" b="b" t="t" l="l"/>
            <a:pathLst>
              <a:path h="784473" w="2568214">
                <a:moveTo>
                  <a:pt x="2568214" y="0"/>
                </a:moveTo>
                <a:lnTo>
                  <a:pt x="0" y="0"/>
                </a:lnTo>
                <a:lnTo>
                  <a:pt x="0" y="784473"/>
                </a:lnTo>
                <a:lnTo>
                  <a:pt x="2568214" y="784473"/>
                </a:lnTo>
                <a:lnTo>
                  <a:pt x="256821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44" id="44"/>
          <p:cNvSpPr txBox="true"/>
          <p:nvPr/>
        </p:nvSpPr>
        <p:spPr>
          <a:xfrm rot="0">
            <a:off x="1097784" y="1440527"/>
            <a:ext cx="17351664" cy="7804785"/>
          </a:xfrm>
          <a:prstGeom prst="rect">
            <a:avLst/>
          </a:prstGeom>
        </p:spPr>
        <p:txBody>
          <a:bodyPr anchor="t" rtlCol="false" tIns="0" lIns="0" bIns="0" rIns="0">
            <a:spAutoFit/>
          </a:bodyPr>
          <a:lstStyle/>
          <a:p>
            <a:pPr algn="l">
              <a:lnSpc>
                <a:spcPts val="2939"/>
              </a:lnSpc>
              <a:spcBef>
                <a:spcPct val="0"/>
              </a:spcBef>
            </a:pPr>
            <a:r>
              <a:rPr lang="en-US" sz="2099">
                <a:solidFill>
                  <a:srgbClr val="000000"/>
                </a:solidFill>
                <a:latin typeface="Cocomat Pro"/>
                <a:ea typeface="Cocomat Pro"/>
                <a:cs typeface="Cocomat Pro"/>
                <a:sym typeface="Cocomat Pro"/>
              </a:rPr>
              <a:t>+ Các con vừa nghe cô kể câu chuyện gì?</a:t>
            </a:r>
          </a:p>
          <a:p>
            <a:pPr algn="l">
              <a:lnSpc>
                <a:spcPts val="2939"/>
              </a:lnSpc>
              <a:spcBef>
                <a:spcPct val="0"/>
              </a:spcBef>
            </a:pPr>
            <a:r>
              <a:rPr lang="en-US" sz="2099">
                <a:solidFill>
                  <a:srgbClr val="000000"/>
                </a:solidFill>
                <a:latin typeface="Cocomat Pro"/>
                <a:ea typeface="Cocomat Pro"/>
                <a:cs typeface="Cocomat Pro"/>
                <a:sym typeface="Cocomat Pro"/>
              </a:rPr>
              <a:t>+ Trong câu chuyện có những nhân vật nào?</a:t>
            </a:r>
          </a:p>
          <a:p>
            <a:pPr algn="l">
              <a:lnSpc>
                <a:spcPts val="2939"/>
              </a:lnSpc>
              <a:spcBef>
                <a:spcPct val="0"/>
              </a:spcBef>
            </a:pPr>
            <a:r>
              <a:rPr lang="en-US" sz="2099">
                <a:solidFill>
                  <a:srgbClr val="000000"/>
                </a:solidFill>
                <a:latin typeface="Cocomat Pro"/>
                <a:ea typeface="Cocomat Pro"/>
                <a:cs typeface="Cocomat Pro"/>
                <a:sym typeface="Cocomat Pro"/>
              </a:rPr>
              <a:t>+ Bác Gấu Đen đi chơi về gặp chuyện gì?</a:t>
            </a:r>
          </a:p>
          <a:p>
            <a:pPr algn="l">
              <a:lnSpc>
                <a:spcPts val="2939"/>
              </a:lnSpc>
              <a:spcBef>
                <a:spcPct val="0"/>
              </a:spcBef>
            </a:pPr>
            <a:r>
              <a:rPr lang="en-US" sz="2099">
                <a:solidFill>
                  <a:srgbClr val="000000"/>
                </a:solidFill>
                <a:latin typeface="Cocomat Pro"/>
                <a:ea typeface="Cocomat Pro"/>
                <a:cs typeface="Cocomat Pro"/>
                <a:sym typeface="Cocomat Pro"/>
              </a:rPr>
              <a:t>+ “Trời mưa to như trút nước. Gió thổi ào ào… bẻ gãy cả cành cây. Gấu Đen đi chơi về bị ướt lướt thướt”. Các con có biết “Ướt lướt thướt” có nghĩa là gì không?</a:t>
            </a:r>
          </a:p>
          <a:p>
            <a:pPr algn="l">
              <a:lnSpc>
                <a:spcPts val="2939"/>
              </a:lnSpc>
              <a:spcBef>
                <a:spcPct val="0"/>
              </a:spcBef>
            </a:pPr>
            <a:r>
              <a:rPr lang="en-US" sz="2099">
                <a:solidFill>
                  <a:srgbClr val="000000"/>
                </a:solidFill>
                <a:latin typeface="Cocomat Pro"/>
                <a:ea typeface="Cocomat Pro"/>
                <a:cs typeface="Cocomat Pro"/>
                <a:sym typeface="Cocomat Pro"/>
              </a:rPr>
              <a:t>Cô giải thích: “ướt lướt thướt” có nghĩa là bị ướt hết cả người từ đầu xuống chân, nước mưa chảy ròng ròng từ trên tóc xuống mặt mũi, quần áo đấy.</a:t>
            </a:r>
          </a:p>
          <a:p>
            <a:pPr algn="l">
              <a:lnSpc>
                <a:spcPts val="2939"/>
              </a:lnSpc>
              <a:spcBef>
                <a:spcPct val="0"/>
              </a:spcBef>
            </a:pPr>
            <a:r>
              <a:rPr lang="en-US" sz="2099">
                <a:solidFill>
                  <a:srgbClr val="000000"/>
                </a:solidFill>
                <a:latin typeface="Cocomat Pro"/>
                <a:ea typeface="Cocomat Pro"/>
                <a:cs typeface="Cocomat Pro"/>
                <a:sym typeface="Cocomat Pro"/>
              </a:rPr>
              <a:t>+ Bác Gấu Đen đã đến nhà ai để xin trú nhờ?</a:t>
            </a:r>
          </a:p>
          <a:p>
            <a:pPr algn="l">
              <a:lnSpc>
                <a:spcPts val="2939"/>
              </a:lnSpc>
              <a:spcBef>
                <a:spcPct val="0"/>
              </a:spcBef>
            </a:pPr>
            <a:r>
              <a:rPr lang="en-US" sz="2099">
                <a:solidFill>
                  <a:srgbClr val="000000"/>
                </a:solidFill>
                <a:latin typeface="Cocomat Pro"/>
                <a:ea typeface="Cocomat Pro"/>
                <a:cs typeface="Cocomat Pro"/>
                <a:sym typeface="Cocomat Pro"/>
              </a:rPr>
              <a:t>+ Khi bác Gấu Đen đến Thỏ Nâu đã làm gì?</a:t>
            </a:r>
          </a:p>
          <a:p>
            <a:pPr algn="l">
              <a:lnSpc>
                <a:spcPts val="2939"/>
              </a:lnSpc>
              <a:spcBef>
                <a:spcPct val="0"/>
              </a:spcBef>
            </a:pPr>
            <a:r>
              <a:rPr lang="en-US" sz="2099">
                <a:solidFill>
                  <a:srgbClr val="000000"/>
                </a:solidFill>
                <a:latin typeface="Cocomat Pro"/>
                <a:ea typeface="Cocomat Pro"/>
                <a:cs typeface="Cocomat Pro"/>
                <a:sym typeface="Cocomat Pro"/>
              </a:rPr>
              <a:t>+ Vì sao Thỏ Nâu không cho bác Gấu trú nhờ?</a:t>
            </a:r>
          </a:p>
          <a:p>
            <a:pPr algn="l">
              <a:lnSpc>
                <a:spcPts val="2939"/>
              </a:lnSpc>
              <a:spcBef>
                <a:spcPct val="0"/>
              </a:spcBef>
            </a:pPr>
            <a:r>
              <a:rPr lang="en-US" sz="2099">
                <a:solidFill>
                  <a:srgbClr val="000000"/>
                </a:solidFill>
                <a:latin typeface="Cocomat Pro"/>
                <a:ea typeface="Cocomat Pro"/>
                <a:cs typeface="Cocomat Pro"/>
                <a:sym typeface="Cocomat Pro"/>
              </a:rPr>
              <a:t>Các con thể hiện lại giọng của Thỏ Nâu nào? (“Không được đâu, người bác to quá, làm đỗ nhà của cháu mất”)</a:t>
            </a:r>
          </a:p>
          <a:p>
            <a:pPr algn="l">
              <a:lnSpc>
                <a:spcPts val="2939"/>
              </a:lnSpc>
              <a:spcBef>
                <a:spcPct val="0"/>
              </a:spcBef>
            </a:pPr>
            <a:r>
              <a:rPr lang="en-US" sz="2099">
                <a:solidFill>
                  <a:srgbClr val="000000"/>
                </a:solidFill>
                <a:latin typeface="Cocomat Pro"/>
                <a:ea typeface="Cocomat Pro"/>
                <a:cs typeface="Cocomat Pro"/>
                <a:sym typeface="Cocomat Pro"/>
              </a:rPr>
              <a:t>+ Khi bị Thỏ Nâu đuổi bác Gấu đến nhà ai các con?</a:t>
            </a:r>
          </a:p>
          <a:p>
            <a:pPr algn="l">
              <a:lnSpc>
                <a:spcPts val="2939"/>
              </a:lnSpc>
              <a:spcBef>
                <a:spcPct val="0"/>
              </a:spcBef>
            </a:pPr>
            <a:r>
              <a:rPr lang="en-US" sz="2099">
                <a:solidFill>
                  <a:srgbClr val="000000"/>
                </a:solidFill>
                <a:latin typeface="Cocomat Pro"/>
                <a:ea typeface="Cocomat Pro"/>
                <a:cs typeface="Cocomat Pro"/>
                <a:sym typeface="Cocomat Pro"/>
              </a:rPr>
              <a:t>+ Bạn Thỏ Trắng đã làm gì khi bác Gấu Đen đến?</a:t>
            </a:r>
          </a:p>
          <a:p>
            <a:pPr algn="l">
              <a:lnSpc>
                <a:spcPts val="2939"/>
              </a:lnSpc>
              <a:spcBef>
                <a:spcPct val="0"/>
              </a:spcBef>
            </a:pPr>
            <a:r>
              <a:rPr lang="en-US" sz="2099">
                <a:solidFill>
                  <a:srgbClr val="000000"/>
                </a:solidFill>
                <a:latin typeface="Cocomat Pro"/>
                <a:ea typeface="Cocomat Pro"/>
                <a:cs typeface="Cocomat Pro"/>
                <a:sym typeface="Cocomat Pro"/>
              </a:rPr>
              <a:t>+ Chuyện gì xảy ra với Thỏ Nâu vào lúc nữa đêm?</a:t>
            </a:r>
          </a:p>
          <a:p>
            <a:pPr algn="l">
              <a:lnSpc>
                <a:spcPts val="2939"/>
              </a:lnSpc>
              <a:spcBef>
                <a:spcPct val="0"/>
              </a:spcBef>
            </a:pPr>
            <a:r>
              <a:rPr lang="en-US" sz="2099">
                <a:solidFill>
                  <a:srgbClr val="000000"/>
                </a:solidFill>
                <a:latin typeface="Cocomat Pro"/>
                <a:ea typeface="Cocomat Pro"/>
                <a:cs typeface="Cocomat Pro"/>
                <a:sym typeface="Cocomat Pro"/>
              </a:rPr>
              <a:t>+ Ai đã giúp Thỏ Nâu dựng lại nhà?</a:t>
            </a:r>
          </a:p>
          <a:p>
            <a:pPr algn="l">
              <a:lnSpc>
                <a:spcPts val="2939"/>
              </a:lnSpc>
              <a:spcBef>
                <a:spcPct val="0"/>
              </a:spcBef>
            </a:pPr>
            <a:r>
              <a:rPr lang="en-US" sz="2099">
                <a:solidFill>
                  <a:srgbClr val="000000"/>
                </a:solidFill>
                <a:latin typeface="Cocomat Pro"/>
                <a:ea typeface="Cocomat Pro"/>
                <a:cs typeface="Cocomat Pro"/>
                <a:sym typeface="Cocomat Pro"/>
              </a:rPr>
              <a:t>+ Trong hai bạn Thỏ Nâu và Thỏ Trắng ai ngoan hơn? Vì sao?</a:t>
            </a:r>
          </a:p>
          <a:p>
            <a:pPr algn="l">
              <a:lnSpc>
                <a:spcPts val="2939"/>
              </a:lnSpc>
              <a:spcBef>
                <a:spcPct val="0"/>
              </a:spcBef>
            </a:pPr>
            <a:r>
              <a:rPr lang="en-US" sz="2099">
                <a:solidFill>
                  <a:srgbClr val="000000"/>
                </a:solidFill>
                <a:latin typeface="Cocomat Pro"/>
                <a:ea typeface="Cocomat Pro"/>
                <a:cs typeface="Cocomat Pro"/>
                <a:sym typeface="Cocomat Pro"/>
              </a:rPr>
              <a:t>Cô giáo dục trẻ: Trong hai bạn Thỏ Nâu và bạn Thỏ Trắng thì bạn Thỏ Trắng ngoan hơn vì bạn Thỏ Trắng biết yêu thương, quan tâm, giúp đỡ mọi người. Còn bạn Thỏ Nâu ích kỹ, chưa biết quan tâm giúp đỡ mọi người nhưng đã biết nhận lỗi rồi đấy.</a:t>
            </a:r>
          </a:p>
          <a:p>
            <a:pPr algn="l">
              <a:lnSpc>
                <a:spcPts val="2939"/>
              </a:lnSpc>
              <a:spcBef>
                <a:spcPct val="0"/>
              </a:spcBef>
            </a:pPr>
            <a:r>
              <a:rPr lang="en-US" sz="2099">
                <a:solidFill>
                  <a:srgbClr val="000000"/>
                </a:solidFill>
                <a:latin typeface="Cocomat Pro"/>
                <a:ea typeface="Cocomat Pro"/>
                <a:cs typeface="Cocomat Pro"/>
                <a:sym typeface="Cocomat Pro"/>
              </a:rPr>
              <a:t>Các con phải biết học tập bạn Thỏ Trắng ngoan ngoản, biết giúp đỡ mọi người, giúp đỡ các bạn trong lớp, biết nghe lời cô giáo, ông bà, ba mẹ để trở thành người tốt, được mọi người yêu mến.</a:t>
            </a:r>
          </a:p>
          <a:p>
            <a:pPr algn="l">
              <a:lnSpc>
                <a:spcPts val="2939"/>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15436218" y="-1975796"/>
            <a:ext cx="4091513" cy="3332723"/>
          </a:xfrm>
          <a:custGeom>
            <a:avLst/>
            <a:gdLst/>
            <a:ahLst/>
            <a:cxnLst/>
            <a:rect r="r" b="b" t="t" l="l"/>
            <a:pathLst>
              <a:path h="3332723" w="4091513">
                <a:moveTo>
                  <a:pt x="0" y="0"/>
                </a:moveTo>
                <a:lnTo>
                  <a:pt x="4091513" y="0"/>
                </a:lnTo>
                <a:lnTo>
                  <a:pt x="4091513" y="3332724"/>
                </a:lnTo>
                <a:lnTo>
                  <a:pt x="0" y="3332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017057" y="8939118"/>
            <a:ext cx="4091513" cy="3332723"/>
          </a:xfrm>
          <a:custGeom>
            <a:avLst/>
            <a:gdLst/>
            <a:ahLst/>
            <a:cxnLst/>
            <a:rect r="r" b="b" t="t" l="l"/>
            <a:pathLst>
              <a:path h="3332723" w="4091513">
                <a:moveTo>
                  <a:pt x="4091514" y="3332723"/>
                </a:moveTo>
                <a:lnTo>
                  <a:pt x="0" y="3332723"/>
                </a:lnTo>
                <a:lnTo>
                  <a:pt x="0" y="0"/>
                </a:lnTo>
                <a:lnTo>
                  <a:pt x="4091514" y="0"/>
                </a:lnTo>
                <a:lnTo>
                  <a:pt x="4091514" y="333272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365377">
            <a:off x="-1236059" y="9142127"/>
            <a:ext cx="5674213" cy="4095750"/>
          </a:xfrm>
          <a:custGeom>
            <a:avLst/>
            <a:gdLst/>
            <a:ahLst/>
            <a:cxnLst/>
            <a:rect r="r" b="b" t="t" l="l"/>
            <a:pathLst>
              <a:path h="4095750" w="5674213">
                <a:moveTo>
                  <a:pt x="0" y="0"/>
                </a:moveTo>
                <a:lnTo>
                  <a:pt x="5674212" y="0"/>
                </a:lnTo>
                <a:lnTo>
                  <a:pt x="5674212" y="4095750"/>
                </a:lnTo>
                <a:lnTo>
                  <a:pt x="0" y="40957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8645251">
            <a:off x="14644868" y="-2534300"/>
            <a:ext cx="5674213" cy="4095750"/>
          </a:xfrm>
          <a:custGeom>
            <a:avLst/>
            <a:gdLst/>
            <a:ahLst/>
            <a:cxnLst/>
            <a:rect r="r" b="b" t="t" l="l"/>
            <a:pathLst>
              <a:path h="4095750" w="5674213">
                <a:moveTo>
                  <a:pt x="0" y="4095750"/>
                </a:moveTo>
                <a:lnTo>
                  <a:pt x="5674213" y="4095750"/>
                </a:lnTo>
                <a:lnTo>
                  <a:pt x="5674213" y="0"/>
                </a:lnTo>
                <a:lnTo>
                  <a:pt x="0" y="0"/>
                </a:lnTo>
                <a:lnTo>
                  <a:pt x="0" y="409575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509453" y="287650"/>
            <a:ext cx="9269093" cy="2222501"/>
          </a:xfrm>
          <a:prstGeom prst="rect">
            <a:avLst/>
          </a:prstGeom>
        </p:spPr>
        <p:txBody>
          <a:bodyPr anchor="t" rtlCol="false" tIns="0" lIns="0" bIns="0" rIns="0">
            <a:spAutoFit/>
          </a:bodyPr>
          <a:lstStyle/>
          <a:p>
            <a:pPr algn="ctr">
              <a:lnSpc>
                <a:spcPts val="18199"/>
              </a:lnSpc>
            </a:pPr>
            <a:r>
              <a:rPr lang="en-US" sz="12999">
                <a:solidFill>
                  <a:srgbClr val="665B82"/>
                </a:solidFill>
                <a:latin typeface="Rokkitt Bold"/>
                <a:ea typeface="Rokkitt Bold"/>
                <a:cs typeface="Rokkitt Bold"/>
                <a:sym typeface="Rokkitt Bold"/>
              </a:rPr>
              <a:t>TRÒ CHƠI:</a:t>
            </a:r>
          </a:p>
        </p:txBody>
      </p:sp>
      <p:grpSp>
        <p:nvGrpSpPr>
          <p:cNvPr name="Group 7" id="7"/>
          <p:cNvGrpSpPr/>
          <p:nvPr/>
        </p:nvGrpSpPr>
        <p:grpSpPr>
          <a:xfrm rot="0">
            <a:off x="425999" y="964672"/>
            <a:ext cx="704144" cy="70414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9" id="9"/>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459464" y="964672"/>
            <a:ext cx="704144" cy="704144"/>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12" id="12"/>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2496983" y="964672"/>
            <a:ext cx="704144" cy="704144"/>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15" id="15"/>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3530448" y="964672"/>
            <a:ext cx="704144" cy="704144"/>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18" id="18"/>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3982984" y="8939118"/>
            <a:ext cx="704144" cy="704144"/>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21" id="21"/>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15016449" y="8939118"/>
            <a:ext cx="704144" cy="704144"/>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24" id="24"/>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6053968" y="8939118"/>
            <a:ext cx="704144" cy="704144"/>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27" id="27"/>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17087433" y="8939118"/>
            <a:ext cx="704144" cy="70414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30" id="30"/>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0" y="2453000"/>
            <a:ext cx="18288000" cy="6778626"/>
          </a:xfrm>
          <a:prstGeom prst="rect">
            <a:avLst/>
          </a:prstGeom>
        </p:spPr>
        <p:txBody>
          <a:bodyPr anchor="t" rtlCol="false" tIns="0" lIns="0" bIns="0" rIns="0">
            <a:spAutoFit/>
          </a:bodyPr>
          <a:lstStyle/>
          <a:p>
            <a:pPr algn="ctr">
              <a:lnSpc>
                <a:spcPts val="4899"/>
              </a:lnSpc>
              <a:spcBef>
                <a:spcPct val="0"/>
              </a:spcBef>
            </a:pPr>
            <a:r>
              <a:rPr lang="en-US" sz="3499">
                <a:solidFill>
                  <a:srgbClr val="000000"/>
                </a:solidFill>
                <a:latin typeface="Sniglet"/>
                <a:ea typeface="Sniglet"/>
                <a:cs typeface="Sniglet"/>
                <a:sym typeface="Sniglet"/>
              </a:rPr>
              <a:t>- Chia trẻ thành 3 đội (Gấu Đen, Thỏ Trắng, Thỏ Nâu), thi đua nhau gắn các nhân vật và hình ảnh có trong nội dung câu chuyện.</a:t>
            </a:r>
          </a:p>
          <a:p>
            <a:pPr algn="ctr">
              <a:lnSpc>
                <a:spcPts val="4899"/>
              </a:lnSpc>
              <a:spcBef>
                <a:spcPct val="0"/>
              </a:spcBef>
            </a:pPr>
            <a:r>
              <a:rPr lang="en-US" sz="3499">
                <a:solidFill>
                  <a:srgbClr val="000000"/>
                </a:solidFill>
                <a:latin typeface="Sniglet"/>
                <a:ea typeface="Sniglet"/>
                <a:cs typeface="Sniglet"/>
                <a:sym typeface="Sniglet"/>
              </a:rPr>
              <a:t>- Cô giới thiệu cách chơi, luật chơi:</a:t>
            </a:r>
          </a:p>
          <a:p>
            <a:pPr algn="ctr">
              <a:lnSpc>
                <a:spcPts val="4899"/>
              </a:lnSpc>
              <a:spcBef>
                <a:spcPct val="0"/>
              </a:spcBef>
            </a:pPr>
            <a:r>
              <a:rPr lang="en-US" sz="3499">
                <a:solidFill>
                  <a:srgbClr val="000000"/>
                </a:solidFill>
                <a:latin typeface="Sniglet"/>
                <a:ea typeface="Sniglet"/>
                <a:cs typeface="Sniglet"/>
                <a:sym typeface="Sniglet"/>
              </a:rPr>
              <a:t>+ Cách chơi: Bạn đầu hàng chạy lên gắn 1 nhân vật hoặc 1 hình ảnh rồi chạy về cuối hàng đứng. Bạn tiếp theo tiếp tục trò chơi. Cùng 1 thời gian đội nào gắn đúng, gắn nhanh sẽ chiến thắng. Thời gian chơi được tính bằng 1 bản nhạc.</a:t>
            </a:r>
          </a:p>
          <a:p>
            <a:pPr algn="ctr">
              <a:lnSpc>
                <a:spcPts val="4899"/>
              </a:lnSpc>
              <a:spcBef>
                <a:spcPct val="0"/>
              </a:spcBef>
            </a:pPr>
            <a:r>
              <a:rPr lang="en-US" sz="3499">
                <a:solidFill>
                  <a:srgbClr val="000000"/>
                </a:solidFill>
                <a:latin typeface="Sniglet"/>
                <a:ea typeface="Sniglet"/>
                <a:cs typeface="Sniglet"/>
                <a:sym typeface="Sniglet"/>
              </a:rPr>
              <a:t>+ Luật chơi : Mỗi bạn chỉ gắn 1 nhân vật hoặc 1 hình ảnh.</a:t>
            </a:r>
          </a:p>
          <a:p>
            <a:pPr algn="ctr">
              <a:lnSpc>
                <a:spcPts val="4899"/>
              </a:lnSpc>
              <a:spcBef>
                <a:spcPct val="0"/>
              </a:spcBef>
            </a:pPr>
            <a:r>
              <a:rPr lang="en-US" sz="3499">
                <a:solidFill>
                  <a:srgbClr val="000000"/>
                </a:solidFill>
                <a:latin typeface="Sniglet"/>
                <a:ea typeface="Sniglet"/>
                <a:cs typeface="Sniglet"/>
                <a:sym typeface="Sniglet"/>
              </a:rPr>
              <a:t>- Cô tổ chức trẻ chơi 2 – 3 lần</a:t>
            </a:r>
          </a:p>
          <a:p>
            <a:pPr algn="ctr">
              <a:lnSpc>
                <a:spcPts val="4899"/>
              </a:lnSpc>
              <a:spcBef>
                <a:spcPct val="0"/>
              </a:spcBef>
            </a:pPr>
            <a:r>
              <a:rPr lang="en-US" sz="3499">
                <a:solidFill>
                  <a:srgbClr val="000000"/>
                </a:solidFill>
                <a:latin typeface="Sniglet"/>
                <a:ea typeface="Sniglet"/>
                <a:cs typeface="Sniglet"/>
                <a:sym typeface="Sniglet"/>
              </a:rPr>
              <a:t>- Cô bao quát, sửa sai cho trẻ.</a:t>
            </a:r>
          </a:p>
          <a:p>
            <a:pPr algn="ctr">
              <a:lnSpc>
                <a:spcPts val="4899"/>
              </a:lnSpc>
              <a:spcBef>
                <a:spcPct val="0"/>
              </a:spcBef>
            </a:pPr>
            <a:r>
              <a:rPr lang="en-US" sz="3499">
                <a:solidFill>
                  <a:srgbClr val="000000"/>
                </a:solidFill>
                <a:latin typeface="Sniglet"/>
                <a:ea typeface="Sniglet"/>
                <a:cs typeface="Sniglet"/>
                <a:sym typeface="Sniglet"/>
              </a:rPr>
              <a:t>- Cô cùng trẻ kiểm tra kết quả. Cô nhận xét chung</a:t>
            </a:r>
          </a:p>
          <a:p>
            <a:pPr algn="ctr">
              <a:lnSpc>
                <a:spcPts val="4899"/>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840715" y="-5015555"/>
            <a:ext cx="19969429" cy="19969429"/>
          </a:xfrm>
          <a:custGeom>
            <a:avLst/>
            <a:gdLst/>
            <a:ahLst/>
            <a:cxnLst/>
            <a:rect r="r" b="b" t="t" l="l"/>
            <a:pathLst>
              <a:path h="19969429" w="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436218" y="-1975796"/>
            <a:ext cx="4091513" cy="3332723"/>
          </a:xfrm>
          <a:custGeom>
            <a:avLst/>
            <a:gdLst/>
            <a:ahLst/>
            <a:cxnLst/>
            <a:rect r="r" b="b" t="t" l="l"/>
            <a:pathLst>
              <a:path h="3332723" w="409151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128067" y="-458058"/>
            <a:ext cx="5209612" cy="2206024"/>
          </a:xfrm>
          <a:custGeom>
            <a:avLst/>
            <a:gdLst/>
            <a:ahLst/>
            <a:cxnLst/>
            <a:rect r="r" b="b" t="t" l="l"/>
            <a:pathLst>
              <a:path h="2206024" w="5209612">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r="0" b="0"/>
            </a:stretch>
          </a:blipFill>
        </p:spPr>
      </p:sp>
      <p:sp>
        <p:nvSpPr>
          <p:cNvPr name="Freeform 5" id="5"/>
          <p:cNvSpPr/>
          <p:nvPr/>
        </p:nvSpPr>
        <p:spPr>
          <a:xfrm flipH="true" flipV="true" rot="960655">
            <a:off x="-1017057" y="8620638"/>
            <a:ext cx="4091513" cy="3332723"/>
          </a:xfrm>
          <a:custGeom>
            <a:avLst/>
            <a:gdLst/>
            <a:ahLst/>
            <a:cxnLst/>
            <a:rect r="r" b="b" t="t" l="l"/>
            <a:pathLst>
              <a:path h="3332723" w="4091513">
                <a:moveTo>
                  <a:pt x="4091514" y="3332724"/>
                </a:moveTo>
                <a:lnTo>
                  <a:pt x="0" y="3332724"/>
                </a:lnTo>
                <a:lnTo>
                  <a:pt x="0" y="0"/>
                </a:lnTo>
                <a:lnTo>
                  <a:pt x="4091514" y="0"/>
                </a:lnTo>
                <a:lnTo>
                  <a:pt x="4091514" y="333272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true" rot="668257">
            <a:off x="-676709" y="8155288"/>
            <a:ext cx="5209612" cy="2206024"/>
          </a:xfrm>
          <a:custGeom>
            <a:avLst/>
            <a:gdLst/>
            <a:ahLst/>
            <a:cxnLst/>
            <a:rect r="r" b="b" t="t" l="l"/>
            <a:pathLst>
              <a:path h="2206024" w="5209612">
                <a:moveTo>
                  <a:pt x="5209613" y="2206024"/>
                </a:moveTo>
                <a:lnTo>
                  <a:pt x="0" y="2206024"/>
                </a:lnTo>
                <a:lnTo>
                  <a:pt x="0" y="0"/>
                </a:lnTo>
                <a:lnTo>
                  <a:pt x="5209613" y="0"/>
                </a:lnTo>
                <a:lnTo>
                  <a:pt x="5209613" y="2206024"/>
                </a:lnTo>
                <a:close/>
              </a:path>
            </a:pathLst>
          </a:custGeom>
          <a:blipFill>
            <a:blip r:embed="rId6">
              <a:extLst>
                <a:ext uri="{96DAC541-7B7A-43D3-8B79-37D633B846F1}">
                  <asvg:svgBlip xmlns:asvg="http://schemas.microsoft.com/office/drawing/2016/SVG/main" r:embed="rId7"/>
                </a:ext>
              </a:extLst>
            </a:blip>
            <a:stretch>
              <a:fillRect l="-11388" t="-86525" r="0" b="0"/>
            </a:stretch>
          </a:blipFill>
        </p:spPr>
      </p:sp>
      <p:sp>
        <p:nvSpPr>
          <p:cNvPr name="Freeform 7" id="7"/>
          <p:cNvSpPr/>
          <p:nvPr/>
        </p:nvSpPr>
        <p:spPr>
          <a:xfrm flipH="false" flipV="false" rot="0">
            <a:off x="3189449" y="912798"/>
            <a:ext cx="12246769" cy="8461404"/>
          </a:xfrm>
          <a:custGeom>
            <a:avLst/>
            <a:gdLst/>
            <a:ahLst/>
            <a:cxnLst/>
            <a:rect r="r" b="b" t="t" l="l"/>
            <a:pathLst>
              <a:path h="8461404" w="12246769">
                <a:moveTo>
                  <a:pt x="0" y="0"/>
                </a:moveTo>
                <a:lnTo>
                  <a:pt x="12246769" y="0"/>
                </a:lnTo>
                <a:lnTo>
                  <a:pt x="12246769" y="8461404"/>
                </a:lnTo>
                <a:lnTo>
                  <a:pt x="0" y="846140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3676092" y="3008893"/>
            <a:ext cx="10935815" cy="4533900"/>
          </a:xfrm>
          <a:prstGeom prst="rect">
            <a:avLst/>
          </a:prstGeom>
        </p:spPr>
        <p:txBody>
          <a:bodyPr anchor="t" rtlCol="false" tIns="0" lIns="0" bIns="0" rIns="0">
            <a:spAutoFit/>
          </a:bodyPr>
          <a:lstStyle/>
          <a:p>
            <a:pPr algn="ctr">
              <a:lnSpc>
                <a:spcPts val="17100"/>
              </a:lnSpc>
            </a:pPr>
            <a:r>
              <a:rPr lang="en-US" sz="18000">
                <a:solidFill>
                  <a:srgbClr val="C495B9"/>
                </a:solidFill>
                <a:latin typeface="Chewy"/>
                <a:ea typeface="Chewy"/>
                <a:cs typeface="Chewy"/>
                <a:sym typeface="Chewy"/>
              </a:rPr>
              <a:t>Thank</a:t>
            </a:r>
          </a:p>
          <a:p>
            <a:pPr algn="ctr">
              <a:lnSpc>
                <a:spcPts val="17100"/>
              </a:lnSpc>
            </a:pPr>
            <a:r>
              <a:rPr lang="en-US" sz="18000">
                <a:solidFill>
                  <a:srgbClr val="C495B9"/>
                </a:solidFill>
                <a:latin typeface="Chewy"/>
                <a:ea typeface="Chewy"/>
                <a:cs typeface="Chewy"/>
                <a:sym typeface="Chewy"/>
              </a:rPr>
              <a:t>You</a:t>
            </a:r>
          </a:p>
        </p:txBody>
      </p:sp>
      <p:sp>
        <p:nvSpPr>
          <p:cNvPr name="Freeform 9" id="9"/>
          <p:cNvSpPr/>
          <p:nvPr/>
        </p:nvSpPr>
        <p:spPr>
          <a:xfrm flipH="false" flipV="false" rot="0">
            <a:off x="4349858" y="3997697"/>
            <a:ext cx="1358244" cy="1291481"/>
          </a:xfrm>
          <a:custGeom>
            <a:avLst/>
            <a:gdLst/>
            <a:ahLst/>
            <a:cxnLst/>
            <a:rect r="r" b="b" t="t" l="l"/>
            <a:pathLst>
              <a:path h="1291481" w="1358244">
                <a:moveTo>
                  <a:pt x="0" y="0"/>
                </a:moveTo>
                <a:lnTo>
                  <a:pt x="1358244" y="0"/>
                </a:lnTo>
                <a:lnTo>
                  <a:pt x="1358244" y="1291481"/>
                </a:lnTo>
                <a:lnTo>
                  <a:pt x="0" y="129148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11769823" y="5883551"/>
            <a:ext cx="1358244" cy="1291481"/>
          </a:xfrm>
          <a:custGeom>
            <a:avLst/>
            <a:gdLst/>
            <a:ahLst/>
            <a:cxnLst/>
            <a:rect r="r" b="b" t="t" l="l"/>
            <a:pathLst>
              <a:path h="1291481" w="1358244">
                <a:moveTo>
                  <a:pt x="0" y="0"/>
                </a:moveTo>
                <a:lnTo>
                  <a:pt x="1358244" y="0"/>
                </a:lnTo>
                <a:lnTo>
                  <a:pt x="1358244" y="1291481"/>
                </a:lnTo>
                <a:lnTo>
                  <a:pt x="0" y="129148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5400000">
            <a:off x="-1157557" y="-1481203"/>
            <a:ext cx="2315114" cy="1325929"/>
          </a:xfrm>
          <a:custGeom>
            <a:avLst/>
            <a:gdLst/>
            <a:ahLst/>
            <a:cxnLst/>
            <a:rect r="r" b="b" t="t" l="l"/>
            <a:pathLst>
              <a:path h="1325929" w="2315114">
                <a:moveTo>
                  <a:pt x="0" y="0"/>
                </a:moveTo>
                <a:lnTo>
                  <a:pt x="2315114" y="0"/>
                </a:lnTo>
                <a:lnTo>
                  <a:pt x="2315114" y="1325929"/>
                </a:lnTo>
                <a:lnTo>
                  <a:pt x="0" y="13259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5400000">
            <a:off x="17130443" y="8866976"/>
            <a:ext cx="2315114" cy="1325929"/>
          </a:xfrm>
          <a:custGeom>
            <a:avLst/>
            <a:gdLst/>
            <a:ahLst/>
            <a:cxnLst/>
            <a:rect r="r" b="b" t="t" l="l"/>
            <a:pathLst>
              <a:path h="1325929" w="2315114">
                <a:moveTo>
                  <a:pt x="0" y="0"/>
                </a:moveTo>
                <a:lnTo>
                  <a:pt x="2315114" y="0"/>
                </a:lnTo>
                <a:lnTo>
                  <a:pt x="2315114" y="1325929"/>
                </a:lnTo>
                <a:lnTo>
                  <a:pt x="0" y="13259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5400000">
            <a:off x="17394875" y="7395010"/>
            <a:ext cx="1619005" cy="1158684"/>
          </a:xfrm>
          <a:custGeom>
            <a:avLst/>
            <a:gdLst/>
            <a:ahLst/>
            <a:cxnLst/>
            <a:rect r="r" b="b" t="t" l="l"/>
            <a:pathLst>
              <a:path h="1158684" w="1619005">
                <a:moveTo>
                  <a:pt x="0" y="0"/>
                </a:moveTo>
                <a:lnTo>
                  <a:pt x="1619005" y="0"/>
                </a:lnTo>
                <a:lnTo>
                  <a:pt x="1619005" y="1158684"/>
                </a:lnTo>
                <a:lnTo>
                  <a:pt x="0" y="115868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5400000">
            <a:off x="17130443" y="5878532"/>
            <a:ext cx="2315114" cy="1325929"/>
          </a:xfrm>
          <a:custGeom>
            <a:avLst/>
            <a:gdLst/>
            <a:ahLst/>
            <a:cxnLst/>
            <a:rect r="r" b="b" t="t" l="l"/>
            <a:pathLst>
              <a:path h="1325929" w="2315114">
                <a:moveTo>
                  <a:pt x="0" y="0"/>
                </a:moveTo>
                <a:lnTo>
                  <a:pt x="2315114" y="0"/>
                </a:lnTo>
                <a:lnTo>
                  <a:pt x="2315114" y="1325929"/>
                </a:lnTo>
                <a:lnTo>
                  <a:pt x="0" y="13259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5400000">
            <a:off x="17394875" y="4406566"/>
            <a:ext cx="1619005" cy="1158684"/>
          </a:xfrm>
          <a:custGeom>
            <a:avLst/>
            <a:gdLst/>
            <a:ahLst/>
            <a:cxnLst/>
            <a:rect r="r" b="b" t="t" l="l"/>
            <a:pathLst>
              <a:path h="1158684" w="1619005">
                <a:moveTo>
                  <a:pt x="0" y="0"/>
                </a:moveTo>
                <a:lnTo>
                  <a:pt x="1619005" y="0"/>
                </a:lnTo>
                <a:lnTo>
                  <a:pt x="1619005" y="1158684"/>
                </a:lnTo>
                <a:lnTo>
                  <a:pt x="0" y="115868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5400000">
            <a:off x="17130443" y="2781732"/>
            <a:ext cx="2315114" cy="1325929"/>
          </a:xfrm>
          <a:custGeom>
            <a:avLst/>
            <a:gdLst/>
            <a:ahLst/>
            <a:cxnLst/>
            <a:rect r="r" b="b" t="t" l="l"/>
            <a:pathLst>
              <a:path h="1325929" w="2315114">
                <a:moveTo>
                  <a:pt x="0" y="0"/>
                </a:moveTo>
                <a:lnTo>
                  <a:pt x="2315114" y="0"/>
                </a:lnTo>
                <a:lnTo>
                  <a:pt x="2315114" y="1325929"/>
                </a:lnTo>
                <a:lnTo>
                  <a:pt x="0" y="13259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5400000">
            <a:off x="-1157557" y="68586"/>
            <a:ext cx="2315114" cy="1325929"/>
          </a:xfrm>
          <a:custGeom>
            <a:avLst/>
            <a:gdLst/>
            <a:ahLst/>
            <a:cxnLst/>
            <a:rect r="r" b="b" t="t" l="l"/>
            <a:pathLst>
              <a:path h="1325929" w="2315114">
                <a:moveTo>
                  <a:pt x="0" y="0"/>
                </a:moveTo>
                <a:lnTo>
                  <a:pt x="2315114" y="0"/>
                </a:lnTo>
                <a:lnTo>
                  <a:pt x="2315114" y="1325929"/>
                </a:lnTo>
                <a:lnTo>
                  <a:pt x="0" y="13259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8" id="18"/>
          <p:cNvSpPr/>
          <p:nvPr/>
        </p:nvSpPr>
        <p:spPr>
          <a:xfrm flipH="false" flipV="false" rot="5400000">
            <a:off x="-725880" y="1707797"/>
            <a:ext cx="1619005" cy="1158684"/>
          </a:xfrm>
          <a:custGeom>
            <a:avLst/>
            <a:gdLst/>
            <a:ahLst/>
            <a:cxnLst/>
            <a:rect r="r" b="b" t="t" l="l"/>
            <a:pathLst>
              <a:path h="1158684" w="1619005">
                <a:moveTo>
                  <a:pt x="0" y="0"/>
                </a:moveTo>
                <a:lnTo>
                  <a:pt x="1619005" y="0"/>
                </a:lnTo>
                <a:lnTo>
                  <a:pt x="1619005" y="1158684"/>
                </a:lnTo>
                <a:lnTo>
                  <a:pt x="0" y="115868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9" id="19"/>
          <p:cNvSpPr/>
          <p:nvPr/>
        </p:nvSpPr>
        <p:spPr>
          <a:xfrm flipH="false" flipV="false" rot="5400000">
            <a:off x="-1157557" y="3057030"/>
            <a:ext cx="2315114" cy="1325929"/>
          </a:xfrm>
          <a:custGeom>
            <a:avLst/>
            <a:gdLst/>
            <a:ahLst/>
            <a:cxnLst/>
            <a:rect r="r" b="b" t="t" l="l"/>
            <a:pathLst>
              <a:path h="1325929" w="2315114">
                <a:moveTo>
                  <a:pt x="0" y="0"/>
                </a:moveTo>
                <a:lnTo>
                  <a:pt x="2315114" y="0"/>
                </a:lnTo>
                <a:lnTo>
                  <a:pt x="2315114" y="1325929"/>
                </a:lnTo>
                <a:lnTo>
                  <a:pt x="0" y="13259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0" id="20"/>
          <p:cNvSpPr/>
          <p:nvPr/>
        </p:nvSpPr>
        <p:spPr>
          <a:xfrm flipH="false" flipV="false" rot="5400000">
            <a:off x="-725880" y="4696241"/>
            <a:ext cx="1619005" cy="1158684"/>
          </a:xfrm>
          <a:custGeom>
            <a:avLst/>
            <a:gdLst/>
            <a:ahLst/>
            <a:cxnLst/>
            <a:rect r="r" b="b" t="t" l="l"/>
            <a:pathLst>
              <a:path h="1158684" w="1619005">
                <a:moveTo>
                  <a:pt x="0" y="0"/>
                </a:moveTo>
                <a:lnTo>
                  <a:pt x="1619005" y="0"/>
                </a:lnTo>
                <a:lnTo>
                  <a:pt x="1619005" y="1158684"/>
                </a:lnTo>
                <a:lnTo>
                  <a:pt x="0" y="115868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1" id="21"/>
          <p:cNvSpPr/>
          <p:nvPr/>
        </p:nvSpPr>
        <p:spPr>
          <a:xfrm flipH="false" flipV="false" rot="5400000">
            <a:off x="-1157557" y="6153830"/>
            <a:ext cx="2315114" cy="1325929"/>
          </a:xfrm>
          <a:custGeom>
            <a:avLst/>
            <a:gdLst/>
            <a:ahLst/>
            <a:cxnLst/>
            <a:rect r="r" b="b" t="t" l="l"/>
            <a:pathLst>
              <a:path h="1325929" w="2315114">
                <a:moveTo>
                  <a:pt x="0" y="0"/>
                </a:moveTo>
                <a:lnTo>
                  <a:pt x="2315114" y="0"/>
                </a:lnTo>
                <a:lnTo>
                  <a:pt x="2315114" y="1325929"/>
                </a:lnTo>
                <a:lnTo>
                  <a:pt x="0" y="13259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840715" y="-5230296"/>
            <a:ext cx="19969429" cy="19969429"/>
          </a:xfrm>
          <a:custGeom>
            <a:avLst/>
            <a:gdLst/>
            <a:ahLst/>
            <a:cxnLst/>
            <a:rect r="r" b="b" t="t" l="l"/>
            <a:pathLst>
              <a:path h="19969429" w="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581415" y="2478530"/>
            <a:ext cx="9406680" cy="6484584"/>
            <a:chOff x="0" y="0"/>
            <a:chExt cx="2477479" cy="1707874"/>
          </a:xfrm>
        </p:grpSpPr>
        <p:sp>
          <p:nvSpPr>
            <p:cNvPr name="Freeform 4" id="4"/>
            <p:cNvSpPr/>
            <p:nvPr/>
          </p:nvSpPr>
          <p:spPr>
            <a:xfrm flipH="false" flipV="false" rot="0">
              <a:off x="0" y="0"/>
              <a:ext cx="2477479" cy="1707874"/>
            </a:xfrm>
            <a:custGeom>
              <a:avLst/>
              <a:gdLst/>
              <a:ahLst/>
              <a:cxnLst/>
              <a:rect r="r" b="b" t="t" l="l"/>
              <a:pathLst>
                <a:path h="1707874" w="2477479">
                  <a:moveTo>
                    <a:pt x="41974" y="0"/>
                  </a:moveTo>
                  <a:lnTo>
                    <a:pt x="2435505" y="0"/>
                  </a:lnTo>
                  <a:cubicBezTo>
                    <a:pt x="2458687" y="0"/>
                    <a:pt x="2477479" y="18792"/>
                    <a:pt x="2477479" y="41974"/>
                  </a:cubicBezTo>
                  <a:lnTo>
                    <a:pt x="2477479" y="1665900"/>
                  </a:lnTo>
                  <a:cubicBezTo>
                    <a:pt x="2477479" y="1677032"/>
                    <a:pt x="2473057" y="1687708"/>
                    <a:pt x="2465185" y="1695580"/>
                  </a:cubicBezTo>
                  <a:cubicBezTo>
                    <a:pt x="2457314" y="1703452"/>
                    <a:pt x="2446637" y="1707874"/>
                    <a:pt x="2435505" y="1707874"/>
                  </a:cubicBezTo>
                  <a:lnTo>
                    <a:pt x="41974" y="1707874"/>
                  </a:lnTo>
                  <a:cubicBezTo>
                    <a:pt x="18792" y="1707874"/>
                    <a:pt x="0" y="1689081"/>
                    <a:pt x="0" y="1665900"/>
                  </a:cubicBezTo>
                  <a:lnTo>
                    <a:pt x="0" y="41974"/>
                  </a:lnTo>
                  <a:cubicBezTo>
                    <a:pt x="0" y="18792"/>
                    <a:pt x="18792" y="0"/>
                    <a:pt x="41974" y="0"/>
                  </a:cubicBezTo>
                  <a:close/>
                </a:path>
              </a:pathLst>
            </a:custGeom>
            <a:solidFill>
              <a:srgbClr val="E8BADD"/>
            </a:solidFill>
          </p:spPr>
        </p:sp>
        <p:sp>
          <p:nvSpPr>
            <p:cNvPr name="TextBox 5" id="5"/>
            <p:cNvSpPr txBox="true"/>
            <p:nvPr/>
          </p:nvSpPr>
          <p:spPr>
            <a:xfrm>
              <a:off x="0" y="-28575"/>
              <a:ext cx="2477479" cy="1736449"/>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5400000">
            <a:off x="1815043" y="3346352"/>
            <a:ext cx="607227" cy="925517"/>
            <a:chOff x="0" y="0"/>
            <a:chExt cx="159928" cy="243758"/>
          </a:xfrm>
        </p:grpSpPr>
        <p:sp>
          <p:nvSpPr>
            <p:cNvPr name="Freeform 7" id="7"/>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8" id="8"/>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1815043" y="4291661"/>
            <a:ext cx="607227" cy="925517"/>
            <a:chOff x="0" y="0"/>
            <a:chExt cx="159928" cy="243758"/>
          </a:xfrm>
        </p:grpSpPr>
        <p:sp>
          <p:nvSpPr>
            <p:cNvPr name="Freeform 10" id="10"/>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11" id="11"/>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1815043" y="5150721"/>
            <a:ext cx="607227" cy="925517"/>
            <a:chOff x="0" y="0"/>
            <a:chExt cx="159928" cy="243758"/>
          </a:xfrm>
        </p:grpSpPr>
        <p:sp>
          <p:nvSpPr>
            <p:cNvPr name="Freeform 13" id="13"/>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14" id="14"/>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5400000">
            <a:off x="1815043" y="6096029"/>
            <a:ext cx="607227" cy="925517"/>
            <a:chOff x="0" y="0"/>
            <a:chExt cx="159928" cy="243758"/>
          </a:xfrm>
        </p:grpSpPr>
        <p:sp>
          <p:nvSpPr>
            <p:cNvPr name="Freeform 16" id="16"/>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17" id="17"/>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5400000">
            <a:off x="1815043" y="6986587"/>
            <a:ext cx="607227" cy="925517"/>
            <a:chOff x="0" y="0"/>
            <a:chExt cx="159928" cy="243758"/>
          </a:xfrm>
        </p:grpSpPr>
        <p:sp>
          <p:nvSpPr>
            <p:cNvPr name="Freeform 19" id="19"/>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20" id="20"/>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5400000">
            <a:off x="1815043" y="8086418"/>
            <a:ext cx="607227" cy="925517"/>
            <a:chOff x="0" y="0"/>
            <a:chExt cx="159928" cy="243758"/>
          </a:xfrm>
        </p:grpSpPr>
        <p:sp>
          <p:nvSpPr>
            <p:cNvPr name="Freeform 22" id="22"/>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23" id="23"/>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2150504" y="2821250"/>
            <a:ext cx="9243023" cy="6484584"/>
            <a:chOff x="0" y="0"/>
            <a:chExt cx="2434376" cy="1707874"/>
          </a:xfrm>
        </p:grpSpPr>
        <p:sp>
          <p:nvSpPr>
            <p:cNvPr name="Freeform 25" id="25"/>
            <p:cNvSpPr/>
            <p:nvPr/>
          </p:nvSpPr>
          <p:spPr>
            <a:xfrm flipH="false" flipV="false" rot="0">
              <a:off x="0" y="0"/>
              <a:ext cx="2434376" cy="1707874"/>
            </a:xfrm>
            <a:custGeom>
              <a:avLst/>
              <a:gdLst/>
              <a:ahLst/>
              <a:cxnLst/>
              <a:rect r="r" b="b" t="t" l="l"/>
              <a:pathLst>
                <a:path h="1707874" w="2434376">
                  <a:moveTo>
                    <a:pt x="42717" y="0"/>
                  </a:moveTo>
                  <a:lnTo>
                    <a:pt x="2391659" y="0"/>
                  </a:lnTo>
                  <a:cubicBezTo>
                    <a:pt x="2415251" y="0"/>
                    <a:pt x="2434376" y="19125"/>
                    <a:pt x="2434376" y="42717"/>
                  </a:cubicBezTo>
                  <a:lnTo>
                    <a:pt x="2434376" y="1665157"/>
                  </a:lnTo>
                  <a:cubicBezTo>
                    <a:pt x="2434376" y="1688749"/>
                    <a:pt x="2415251" y="1707874"/>
                    <a:pt x="2391659" y="1707874"/>
                  </a:cubicBezTo>
                  <a:lnTo>
                    <a:pt x="42717" y="1707874"/>
                  </a:lnTo>
                  <a:cubicBezTo>
                    <a:pt x="19125" y="1707874"/>
                    <a:pt x="0" y="1688749"/>
                    <a:pt x="0" y="1665157"/>
                  </a:cubicBezTo>
                  <a:lnTo>
                    <a:pt x="0" y="42717"/>
                  </a:lnTo>
                  <a:cubicBezTo>
                    <a:pt x="0" y="19125"/>
                    <a:pt x="19125" y="0"/>
                    <a:pt x="42717" y="0"/>
                  </a:cubicBezTo>
                  <a:close/>
                </a:path>
              </a:pathLst>
            </a:custGeom>
            <a:solidFill>
              <a:srgbClr val="F7DBF0"/>
            </a:solidFill>
          </p:spPr>
        </p:sp>
        <p:sp>
          <p:nvSpPr>
            <p:cNvPr name="TextBox 26" id="26"/>
            <p:cNvSpPr txBox="true"/>
            <p:nvPr/>
          </p:nvSpPr>
          <p:spPr>
            <a:xfrm>
              <a:off x="0" y="-28575"/>
              <a:ext cx="2434376" cy="1736449"/>
            </a:xfrm>
            <a:prstGeom prst="rect">
              <a:avLst/>
            </a:prstGeom>
          </p:spPr>
          <p:txBody>
            <a:bodyPr anchor="ctr" rtlCol="false" tIns="50800" lIns="50800" bIns="50800" rIns="50800"/>
            <a:lstStyle/>
            <a:p>
              <a:pPr algn="ctr">
                <a:lnSpc>
                  <a:spcPts val="2659"/>
                </a:lnSpc>
                <a:spcBef>
                  <a:spcPct val="0"/>
                </a:spcBef>
              </a:pPr>
            </a:p>
          </p:txBody>
        </p:sp>
      </p:grpSp>
      <p:sp>
        <p:nvSpPr>
          <p:cNvPr name="Freeform 27" id="27"/>
          <p:cNvSpPr/>
          <p:nvPr/>
        </p:nvSpPr>
        <p:spPr>
          <a:xfrm flipH="false" flipV="false" rot="0">
            <a:off x="11736559" y="2761977"/>
            <a:ext cx="4895544" cy="5917690"/>
          </a:xfrm>
          <a:custGeom>
            <a:avLst/>
            <a:gdLst/>
            <a:ahLst/>
            <a:cxnLst/>
            <a:rect r="r" b="b" t="t" l="l"/>
            <a:pathLst>
              <a:path h="5917690" w="4895544">
                <a:moveTo>
                  <a:pt x="0" y="0"/>
                </a:moveTo>
                <a:lnTo>
                  <a:pt x="4895543" y="0"/>
                </a:lnTo>
                <a:lnTo>
                  <a:pt x="4895543" y="5917689"/>
                </a:lnTo>
                <a:lnTo>
                  <a:pt x="0" y="59176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false" flipV="false" rot="0">
            <a:off x="15436218" y="-1975796"/>
            <a:ext cx="4091513" cy="3332723"/>
          </a:xfrm>
          <a:custGeom>
            <a:avLst/>
            <a:gdLst/>
            <a:ahLst/>
            <a:cxnLst/>
            <a:rect r="r" b="b" t="t" l="l"/>
            <a:pathLst>
              <a:path h="3332723" w="4091513">
                <a:moveTo>
                  <a:pt x="0" y="0"/>
                </a:moveTo>
                <a:lnTo>
                  <a:pt x="4091513" y="0"/>
                </a:lnTo>
                <a:lnTo>
                  <a:pt x="4091513" y="3332724"/>
                </a:lnTo>
                <a:lnTo>
                  <a:pt x="0" y="33327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9" id="29"/>
          <p:cNvSpPr/>
          <p:nvPr/>
        </p:nvSpPr>
        <p:spPr>
          <a:xfrm flipH="false" flipV="false" rot="0">
            <a:off x="13128067" y="-458058"/>
            <a:ext cx="5209612" cy="2206024"/>
          </a:xfrm>
          <a:custGeom>
            <a:avLst/>
            <a:gdLst/>
            <a:ahLst/>
            <a:cxnLst/>
            <a:rect r="r" b="b" t="t" l="l"/>
            <a:pathLst>
              <a:path h="2206024" w="5209612">
                <a:moveTo>
                  <a:pt x="0" y="0"/>
                </a:moveTo>
                <a:lnTo>
                  <a:pt x="5209613" y="0"/>
                </a:lnTo>
                <a:lnTo>
                  <a:pt x="5209613" y="2206024"/>
                </a:lnTo>
                <a:lnTo>
                  <a:pt x="0" y="2206024"/>
                </a:lnTo>
                <a:lnTo>
                  <a:pt x="0" y="0"/>
                </a:lnTo>
                <a:close/>
              </a:path>
            </a:pathLst>
          </a:custGeom>
          <a:blipFill>
            <a:blip r:embed="rId8">
              <a:extLst>
                <a:ext uri="{96DAC541-7B7A-43D3-8B79-37D633B846F1}">
                  <asvg:svgBlip xmlns:asvg="http://schemas.microsoft.com/office/drawing/2016/SVG/main" r:embed="rId9"/>
                </a:ext>
              </a:extLst>
            </a:blip>
            <a:stretch>
              <a:fillRect l="-11388" t="-86525" r="0" b="0"/>
            </a:stretch>
          </a:blipFill>
        </p:spPr>
      </p:sp>
      <p:sp>
        <p:nvSpPr>
          <p:cNvPr name="TextBox 30" id="30"/>
          <p:cNvSpPr txBox="true"/>
          <p:nvPr/>
        </p:nvSpPr>
        <p:spPr>
          <a:xfrm rot="0">
            <a:off x="2118656" y="3927897"/>
            <a:ext cx="9122043" cy="6383654"/>
          </a:xfrm>
          <a:prstGeom prst="rect">
            <a:avLst/>
          </a:prstGeom>
        </p:spPr>
        <p:txBody>
          <a:bodyPr anchor="t" rtlCol="false" tIns="0" lIns="0" bIns="0" rIns="0">
            <a:spAutoFit/>
          </a:bodyPr>
          <a:lstStyle/>
          <a:p>
            <a:pPr algn="ctr">
              <a:lnSpc>
                <a:spcPts val="4620"/>
              </a:lnSpc>
            </a:pPr>
            <a:r>
              <a:rPr lang="en-US" sz="3300">
                <a:solidFill>
                  <a:srgbClr val="000000"/>
                </a:solidFill>
                <a:latin typeface="Cocomat Pro"/>
                <a:ea typeface="Cocomat Pro"/>
                <a:cs typeface="Cocomat Pro"/>
                <a:sym typeface="Cocomat Pro"/>
              </a:rPr>
              <a:t>-</a:t>
            </a:r>
            <a:r>
              <a:rPr lang="en-US" sz="3300">
                <a:solidFill>
                  <a:srgbClr val="000000"/>
                </a:solidFill>
                <a:latin typeface="Cocomat Pro"/>
                <a:ea typeface="Cocomat Pro"/>
                <a:cs typeface="Cocomat Pro"/>
                <a:sym typeface="Cocomat Pro"/>
              </a:rPr>
              <a:t> Cho trẻ đứng 2 vòng cung phía trước mặt cô vận động theo bài hát “Đố bạn”.</a:t>
            </a:r>
          </a:p>
          <a:p>
            <a:pPr algn="ctr">
              <a:lnSpc>
                <a:spcPts val="4620"/>
              </a:lnSpc>
            </a:pPr>
            <a:r>
              <a:rPr lang="en-US" sz="3300">
                <a:solidFill>
                  <a:srgbClr val="000000"/>
                </a:solidFill>
                <a:latin typeface="Cocomat Pro"/>
                <a:ea typeface="Cocomat Pro"/>
                <a:cs typeface="Cocomat Pro"/>
                <a:sym typeface="Cocomat Pro"/>
              </a:rPr>
              <a:t>- Các con vừa bắt chước dáng đi của ai nhỉ? Thế Gấu sống ở đâu?</a:t>
            </a:r>
          </a:p>
          <a:p>
            <a:pPr algn="ctr">
              <a:lnSpc>
                <a:spcPts val="4620"/>
              </a:lnSpc>
            </a:pPr>
            <a:r>
              <a:rPr lang="en-US" sz="3300">
                <a:solidFill>
                  <a:srgbClr val="000000"/>
                </a:solidFill>
                <a:latin typeface="Cocomat Pro"/>
                <a:ea typeface="Cocomat Pro"/>
                <a:cs typeface="Cocomat Pro"/>
                <a:sym typeface="Cocomat Pro"/>
              </a:rPr>
              <a:t>- Có 1 câu chuyện kể về bác Gấu Đen đi chơi ở trong rừng đấy. Để biết được chuyện gì xảy ra với Gấu Đen hôm nay cô sẽ kể cho các con nghe câu chuyện “Bác Gấu Đen và hai chú Thỏ”.</a:t>
            </a:r>
          </a:p>
          <a:p>
            <a:pPr algn="ctr">
              <a:lnSpc>
                <a:spcPts val="4620"/>
              </a:lnSpc>
            </a:pPr>
          </a:p>
          <a:p>
            <a:pPr algn="ctr">
              <a:lnSpc>
                <a:spcPts val="4620"/>
              </a:lnSpc>
            </a:pPr>
          </a:p>
        </p:txBody>
      </p:sp>
      <p:sp>
        <p:nvSpPr>
          <p:cNvPr name="TextBox 31" id="31"/>
          <p:cNvSpPr txBox="true"/>
          <p:nvPr/>
        </p:nvSpPr>
        <p:spPr>
          <a:xfrm rot="0">
            <a:off x="1921807" y="121852"/>
            <a:ext cx="14513748" cy="2222501"/>
          </a:xfrm>
          <a:prstGeom prst="rect">
            <a:avLst/>
          </a:prstGeom>
        </p:spPr>
        <p:txBody>
          <a:bodyPr anchor="t" rtlCol="false" tIns="0" lIns="0" bIns="0" rIns="0">
            <a:spAutoFit/>
          </a:bodyPr>
          <a:lstStyle/>
          <a:p>
            <a:pPr algn="ctr">
              <a:lnSpc>
                <a:spcPts val="18199"/>
              </a:lnSpc>
            </a:pPr>
            <a:r>
              <a:rPr lang="en-US" sz="12999">
                <a:solidFill>
                  <a:srgbClr val="665B82"/>
                </a:solidFill>
                <a:latin typeface="Rokkitt Bold"/>
                <a:ea typeface="Rokkitt Bold"/>
                <a:cs typeface="Rokkitt Bold"/>
                <a:sym typeface="Rokkitt Bold"/>
              </a:rPr>
              <a:t>GÂY HỨNG THÚ</a:t>
            </a:r>
          </a:p>
        </p:txBody>
      </p:sp>
      <p:sp>
        <p:nvSpPr>
          <p:cNvPr name="Freeform 32" id="32"/>
          <p:cNvSpPr/>
          <p:nvPr/>
        </p:nvSpPr>
        <p:spPr>
          <a:xfrm flipH="true" flipV="false" rot="0">
            <a:off x="-1136262" y="-1835047"/>
            <a:ext cx="4091513" cy="3332723"/>
          </a:xfrm>
          <a:custGeom>
            <a:avLst/>
            <a:gdLst/>
            <a:ahLst/>
            <a:cxnLst/>
            <a:rect r="r" b="b" t="t" l="l"/>
            <a:pathLst>
              <a:path h="3332723" w="4091513">
                <a:moveTo>
                  <a:pt x="4091514" y="0"/>
                </a:moveTo>
                <a:lnTo>
                  <a:pt x="0" y="0"/>
                </a:lnTo>
                <a:lnTo>
                  <a:pt x="0" y="3332724"/>
                </a:lnTo>
                <a:lnTo>
                  <a:pt x="4091514" y="3332724"/>
                </a:lnTo>
                <a:lnTo>
                  <a:pt x="409151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3" id="33"/>
          <p:cNvSpPr/>
          <p:nvPr/>
        </p:nvSpPr>
        <p:spPr>
          <a:xfrm flipH="true" flipV="false" rot="0">
            <a:off x="-189242" y="-443609"/>
            <a:ext cx="5209612" cy="2206024"/>
          </a:xfrm>
          <a:custGeom>
            <a:avLst/>
            <a:gdLst/>
            <a:ahLst/>
            <a:cxnLst/>
            <a:rect r="r" b="b" t="t" l="l"/>
            <a:pathLst>
              <a:path h="2206024" w="5209612">
                <a:moveTo>
                  <a:pt x="5209612" y="0"/>
                </a:moveTo>
                <a:lnTo>
                  <a:pt x="0" y="0"/>
                </a:lnTo>
                <a:lnTo>
                  <a:pt x="0" y="2206023"/>
                </a:lnTo>
                <a:lnTo>
                  <a:pt x="5209612" y="2206023"/>
                </a:lnTo>
                <a:lnTo>
                  <a:pt x="5209612" y="0"/>
                </a:lnTo>
                <a:close/>
              </a:path>
            </a:pathLst>
          </a:custGeom>
          <a:blipFill>
            <a:blip r:embed="rId8">
              <a:extLst>
                <a:ext uri="{96DAC541-7B7A-43D3-8B79-37D633B846F1}">
                  <asvg:svgBlip xmlns:asvg="http://schemas.microsoft.com/office/drawing/2016/SVG/main" r:embed="rId9"/>
                </a:ext>
              </a:extLst>
            </a:blip>
            <a:stretch>
              <a:fillRect l="-11388" t="-86525" r="0" b="0"/>
            </a:stretch>
          </a:blipFill>
        </p:spPr>
      </p:sp>
      <p:sp>
        <p:nvSpPr>
          <p:cNvPr name="Freeform 34" id="34"/>
          <p:cNvSpPr/>
          <p:nvPr/>
        </p:nvSpPr>
        <p:spPr>
          <a:xfrm flipH="true" flipV="false" rot="-709704">
            <a:off x="10133912" y="1913657"/>
            <a:ext cx="1723166" cy="2389138"/>
          </a:xfrm>
          <a:custGeom>
            <a:avLst/>
            <a:gdLst/>
            <a:ahLst/>
            <a:cxnLst/>
            <a:rect r="r" b="b" t="t" l="l"/>
            <a:pathLst>
              <a:path h="2389138" w="1723166">
                <a:moveTo>
                  <a:pt x="1723166" y="0"/>
                </a:moveTo>
                <a:lnTo>
                  <a:pt x="0" y="0"/>
                </a:lnTo>
                <a:lnTo>
                  <a:pt x="0" y="2389138"/>
                </a:lnTo>
                <a:lnTo>
                  <a:pt x="1723166" y="2389138"/>
                </a:lnTo>
                <a:lnTo>
                  <a:pt x="1723166"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5" id="35"/>
          <p:cNvSpPr/>
          <p:nvPr/>
        </p:nvSpPr>
        <p:spPr>
          <a:xfrm flipH="false" flipV="false" rot="0">
            <a:off x="-393307" y="9648587"/>
            <a:ext cx="2315114" cy="1325929"/>
          </a:xfrm>
          <a:custGeom>
            <a:avLst/>
            <a:gdLst/>
            <a:ahLst/>
            <a:cxnLst/>
            <a:rect r="r" b="b" t="t" l="l"/>
            <a:pathLst>
              <a:path h="1325929" w="2315114">
                <a:moveTo>
                  <a:pt x="0" y="0"/>
                </a:moveTo>
                <a:lnTo>
                  <a:pt x="2315114" y="0"/>
                </a:lnTo>
                <a:lnTo>
                  <a:pt x="2315114" y="1325929"/>
                </a:lnTo>
                <a:lnTo>
                  <a:pt x="0" y="13259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6" id="36"/>
          <p:cNvSpPr/>
          <p:nvPr/>
        </p:nvSpPr>
        <p:spPr>
          <a:xfrm flipH="false" flipV="false" rot="0">
            <a:off x="1510336" y="9648587"/>
            <a:ext cx="1619005" cy="1158684"/>
          </a:xfrm>
          <a:custGeom>
            <a:avLst/>
            <a:gdLst/>
            <a:ahLst/>
            <a:cxnLst/>
            <a:rect r="r" b="b" t="t" l="l"/>
            <a:pathLst>
              <a:path h="1158684" w="1619005">
                <a:moveTo>
                  <a:pt x="0" y="0"/>
                </a:moveTo>
                <a:lnTo>
                  <a:pt x="1619005" y="0"/>
                </a:lnTo>
                <a:lnTo>
                  <a:pt x="1619005" y="1158683"/>
                </a:lnTo>
                <a:lnTo>
                  <a:pt x="0" y="115868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7" id="37"/>
          <p:cNvSpPr/>
          <p:nvPr/>
        </p:nvSpPr>
        <p:spPr>
          <a:xfrm flipH="false" flipV="false" rot="0">
            <a:off x="2595137" y="9648587"/>
            <a:ext cx="2315114" cy="1325929"/>
          </a:xfrm>
          <a:custGeom>
            <a:avLst/>
            <a:gdLst/>
            <a:ahLst/>
            <a:cxnLst/>
            <a:rect r="r" b="b" t="t" l="l"/>
            <a:pathLst>
              <a:path h="1325929" w="2315114">
                <a:moveTo>
                  <a:pt x="0" y="0"/>
                </a:moveTo>
                <a:lnTo>
                  <a:pt x="2315114" y="0"/>
                </a:lnTo>
                <a:lnTo>
                  <a:pt x="2315114" y="1325929"/>
                </a:lnTo>
                <a:lnTo>
                  <a:pt x="0" y="13259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8" id="38"/>
          <p:cNvSpPr/>
          <p:nvPr/>
        </p:nvSpPr>
        <p:spPr>
          <a:xfrm flipH="false" flipV="false" rot="0">
            <a:off x="4498780" y="9648587"/>
            <a:ext cx="1619005" cy="1158684"/>
          </a:xfrm>
          <a:custGeom>
            <a:avLst/>
            <a:gdLst/>
            <a:ahLst/>
            <a:cxnLst/>
            <a:rect r="r" b="b" t="t" l="l"/>
            <a:pathLst>
              <a:path h="1158684" w="1619005">
                <a:moveTo>
                  <a:pt x="0" y="0"/>
                </a:moveTo>
                <a:lnTo>
                  <a:pt x="1619005" y="0"/>
                </a:lnTo>
                <a:lnTo>
                  <a:pt x="1619005" y="1158683"/>
                </a:lnTo>
                <a:lnTo>
                  <a:pt x="0" y="115868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9" id="39"/>
          <p:cNvSpPr/>
          <p:nvPr/>
        </p:nvSpPr>
        <p:spPr>
          <a:xfrm flipH="false" flipV="false" rot="0">
            <a:off x="5691937" y="9648587"/>
            <a:ext cx="2315114" cy="1325929"/>
          </a:xfrm>
          <a:custGeom>
            <a:avLst/>
            <a:gdLst/>
            <a:ahLst/>
            <a:cxnLst/>
            <a:rect r="r" b="b" t="t" l="l"/>
            <a:pathLst>
              <a:path h="1325929" w="2315114">
                <a:moveTo>
                  <a:pt x="0" y="0"/>
                </a:moveTo>
                <a:lnTo>
                  <a:pt x="2315114" y="0"/>
                </a:lnTo>
                <a:lnTo>
                  <a:pt x="2315114" y="1325929"/>
                </a:lnTo>
                <a:lnTo>
                  <a:pt x="0" y="13259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0" id="40"/>
          <p:cNvSpPr/>
          <p:nvPr/>
        </p:nvSpPr>
        <p:spPr>
          <a:xfrm flipH="false" flipV="false" rot="0">
            <a:off x="7595580" y="9648587"/>
            <a:ext cx="1619005" cy="1158684"/>
          </a:xfrm>
          <a:custGeom>
            <a:avLst/>
            <a:gdLst/>
            <a:ahLst/>
            <a:cxnLst/>
            <a:rect r="r" b="b" t="t" l="l"/>
            <a:pathLst>
              <a:path h="1158684" w="1619005">
                <a:moveTo>
                  <a:pt x="0" y="0"/>
                </a:moveTo>
                <a:lnTo>
                  <a:pt x="1619006" y="0"/>
                </a:lnTo>
                <a:lnTo>
                  <a:pt x="1619006" y="1158683"/>
                </a:lnTo>
                <a:lnTo>
                  <a:pt x="0" y="115868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41" id="41"/>
          <p:cNvSpPr/>
          <p:nvPr/>
        </p:nvSpPr>
        <p:spPr>
          <a:xfrm flipH="false" flipV="false" rot="0">
            <a:off x="8680381" y="9648587"/>
            <a:ext cx="2315114" cy="1325929"/>
          </a:xfrm>
          <a:custGeom>
            <a:avLst/>
            <a:gdLst/>
            <a:ahLst/>
            <a:cxnLst/>
            <a:rect r="r" b="b" t="t" l="l"/>
            <a:pathLst>
              <a:path h="1325929" w="2315114">
                <a:moveTo>
                  <a:pt x="0" y="0"/>
                </a:moveTo>
                <a:lnTo>
                  <a:pt x="2315114" y="0"/>
                </a:lnTo>
                <a:lnTo>
                  <a:pt x="2315114" y="1325929"/>
                </a:lnTo>
                <a:lnTo>
                  <a:pt x="0" y="13259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2" id="42"/>
          <p:cNvSpPr/>
          <p:nvPr/>
        </p:nvSpPr>
        <p:spPr>
          <a:xfrm flipH="false" flipV="false" rot="0">
            <a:off x="10584024" y="9648587"/>
            <a:ext cx="1619005" cy="1158684"/>
          </a:xfrm>
          <a:custGeom>
            <a:avLst/>
            <a:gdLst/>
            <a:ahLst/>
            <a:cxnLst/>
            <a:rect r="r" b="b" t="t" l="l"/>
            <a:pathLst>
              <a:path h="1158684" w="1619005">
                <a:moveTo>
                  <a:pt x="0" y="0"/>
                </a:moveTo>
                <a:lnTo>
                  <a:pt x="1619006" y="0"/>
                </a:lnTo>
                <a:lnTo>
                  <a:pt x="1619006" y="1158683"/>
                </a:lnTo>
                <a:lnTo>
                  <a:pt x="0" y="115868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43" id="43"/>
          <p:cNvSpPr/>
          <p:nvPr/>
        </p:nvSpPr>
        <p:spPr>
          <a:xfrm flipH="false" flipV="false" rot="0">
            <a:off x="11776908" y="9648587"/>
            <a:ext cx="2315114" cy="1325929"/>
          </a:xfrm>
          <a:custGeom>
            <a:avLst/>
            <a:gdLst/>
            <a:ahLst/>
            <a:cxnLst/>
            <a:rect r="r" b="b" t="t" l="l"/>
            <a:pathLst>
              <a:path h="1325929" w="2315114">
                <a:moveTo>
                  <a:pt x="0" y="0"/>
                </a:moveTo>
                <a:lnTo>
                  <a:pt x="2315114" y="0"/>
                </a:lnTo>
                <a:lnTo>
                  <a:pt x="2315114" y="1325929"/>
                </a:lnTo>
                <a:lnTo>
                  <a:pt x="0" y="13259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4" id="44"/>
          <p:cNvSpPr/>
          <p:nvPr/>
        </p:nvSpPr>
        <p:spPr>
          <a:xfrm flipH="false" flipV="false" rot="0">
            <a:off x="13680551" y="9648587"/>
            <a:ext cx="1619005" cy="1158684"/>
          </a:xfrm>
          <a:custGeom>
            <a:avLst/>
            <a:gdLst/>
            <a:ahLst/>
            <a:cxnLst/>
            <a:rect r="r" b="b" t="t" l="l"/>
            <a:pathLst>
              <a:path h="1158684" w="1619005">
                <a:moveTo>
                  <a:pt x="0" y="0"/>
                </a:moveTo>
                <a:lnTo>
                  <a:pt x="1619005" y="0"/>
                </a:lnTo>
                <a:lnTo>
                  <a:pt x="1619005" y="1158683"/>
                </a:lnTo>
                <a:lnTo>
                  <a:pt x="0" y="115868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45" id="45"/>
          <p:cNvSpPr/>
          <p:nvPr/>
        </p:nvSpPr>
        <p:spPr>
          <a:xfrm flipH="false" flipV="false" rot="0">
            <a:off x="14765352" y="9648587"/>
            <a:ext cx="2315114" cy="1325929"/>
          </a:xfrm>
          <a:custGeom>
            <a:avLst/>
            <a:gdLst/>
            <a:ahLst/>
            <a:cxnLst/>
            <a:rect r="r" b="b" t="t" l="l"/>
            <a:pathLst>
              <a:path h="1325929" w="2315114">
                <a:moveTo>
                  <a:pt x="0" y="0"/>
                </a:moveTo>
                <a:lnTo>
                  <a:pt x="2315114" y="0"/>
                </a:lnTo>
                <a:lnTo>
                  <a:pt x="2315114" y="1325929"/>
                </a:lnTo>
                <a:lnTo>
                  <a:pt x="0" y="13259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6" id="46"/>
          <p:cNvSpPr/>
          <p:nvPr/>
        </p:nvSpPr>
        <p:spPr>
          <a:xfrm flipH="false" flipV="false" rot="0">
            <a:off x="16668995" y="9648587"/>
            <a:ext cx="1619005" cy="1158684"/>
          </a:xfrm>
          <a:custGeom>
            <a:avLst/>
            <a:gdLst/>
            <a:ahLst/>
            <a:cxnLst/>
            <a:rect r="r" b="b" t="t" l="l"/>
            <a:pathLst>
              <a:path h="1158684" w="1619005">
                <a:moveTo>
                  <a:pt x="0" y="0"/>
                </a:moveTo>
                <a:lnTo>
                  <a:pt x="1619005" y="0"/>
                </a:lnTo>
                <a:lnTo>
                  <a:pt x="1619005" y="1158683"/>
                </a:lnTo>
                <a:lnTo>
                  <a:pt x="0" y="115868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0" y="-83332"/>
            <a:ext cx="19023545" cy="10370332"/>
          </a:xfrm>
          <a:custGeom>
            <a:avLst/>
            <a:gdLst/>
            <a:ahLst/>
            <a:cxnLst/>
            <a:rect r="r" b="b" t="t" l="l"/>
            <a:pathLst>
              <a:path h="10370332" w="19023545">
                <a:moveTo>
                  <a:pt x="0" y="0"/>
                </a:moveTo>
                <a:lnTo>
                  <a:pt x="19023545" y="0"/>
                </a:lnTo>
                <a:lnTo>
                  <a:pt x="19023545" y="10370332"/>
                </a:lnTo>
                <a:lnTo>
                  <a:pt x="0" y="10370332"/>
                </a:lnTo>
                <a:lnTo>
                  <a:pt x="0" y="0"/>
                </a:lnTo>
                <a:close/>
              </a:path>
            </a:pathLst>
          </a:custGeom>
          <a:blipFill>
            <a:blip r:embed="rId2"/>
            <a:stretch>
              <a:fillRect l="-10099" t="0" r="-7766"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164666" y="-83332"/>
            <a:ext cx="18452666" cy="10361204"/>
          </a:xfrm>
          <a:custGeom>
            <a:avLst/>
            <a:gdLst/>
            <a:ahLst/>
            <a:cxnLst/>
            <a:rect r="r" b="b" t="t" l="l"/>
            <a:pathLst>
              <a:path h="10361204" w="18452666">
                <a:moveTo>
                  <a:pt x="0" y="0"/>
                </a:moveTo>
                <a:lnTo>
                  <a:pt x="18452666" y="0"/>
                </a:lnTo>
                <a:lnTo>
                  <a:pt x="18452666" y="10361204"/>
                </a:lnTo>
                <a:lnTo>
                  <a:pt x="0" y="10361204"/>
                </a:lnTo>
                <a:lnTo>
                  <a:pt x="0" y="0"/>
                </a:lnTo>
                <a:close/>
              </a:path>
            </a:pathLst>
          </a:custGeom>
          <a:blipFill>
            <a:blip r:embed="rId2"/>
            <a:stretch>
              <a:fillRect l="-10702" t="0" r="-10702"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374321" y="0"/>
            <a:ext cx="18662321" cy="10433315"/>
          </a:xfrm>
          <a:custGeom>
            <a:avLst/>
            <a:gdLst/>
            <a:ahLst/>
            <a:cxnLst/>
            <a:rect r="r" b="b" t="t" l="l"/>
            <a:pathLst>
              <a:path h="10433315" w="18662321">
                <a:moveTo>
                  <a:pt x="0" y="0"/>
                </a:moveTo>
                <a:lnTo>
                  <a:pt x="18662321" y="0"/>
                </a:lnTo>
                <a:lnTo>
                  <a:pt x="18662321" y="10433315"/>
                </a:lnTo>
                <a:lnTo>
                  <a:pt x="0" y="10433315"/>
                </a:lnTo>
                <a:lnTo>
                  <a:pt x="0" y="0"/>
                </a:lnTo>
                <a:close/>
              </a:path>
            </a:pathLst>
          </a:custGeom>
          <a:blipFill>
            <a:blip r:embed="rId2"/>
            <a:stretch>
              <a:fillRect l="-10999" t="-1350" r="-11509"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542045" y="-83332"/>
            <a:ext cx="19034260" cy="10850693"/>
          </a:xfrm>
          <a:custGeom>
            <a:avLst/>
            <a:gdLst/>
            <a:ahLst/>
            <a:cxnLst/>
            <a:rect r="r" b="b" t="t" l="l"/>
            <a:pathLst>
              <a:path h="10850693" w="19034260">
                <a:moveTo>
                  <a:pt x="0" y="0"/>
                </a:moveTo>
                <a:lnTo>
                  <a:pt x="19034260" y="0"/>
                </a:lnTo>
                <a:lnTo>
                  <a:pt x="19034260" y="10850693"/>
                </a:lnTo>
                <a:lnTo>
                  <a:pt x="0" y="10850693"/>
                </a:lnTo>
                <a:lnTo>
                  <a:pt x="0" y="0"/>
                </a:lnTo>
                <a:close/>
              </a:path>
            </a:pathLst>
          </a:custGeom>
          <a:blipFill>
            <a:blip r:embed="rId2"/>
            <a:stretch>
              <a:fillRect l="-11170" t="0" r="-12085"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108758" y="-83332"/>
            <a:ext cx="18357998" cy="10370332"/>
          </a:xfrm>
          <a:custGeom>
            <a:avLst/>
            <a:gdLst/>
            <a:ahLst/>
            <a:cxnLst/>
            <a:rect r="r" b="b" t="t" l="l"/>
            <a:pathLst>
              <a:path h="10370332" w="18357998">
                <a:moveTo>
                  <a:pt x="0" y="0"/>
                </a:moveTo>
                <a:lnTo>
                  <a:pt x="18357998" y="0"/>
                </a:lnTo>
                <a:lnTo>
                  <a:pt x="18357998" y="10370332"/>
                </a:lnTo>
                <a:lnTo>
                  <a:pt x="0" y="10370332"/>
                </a:lnTo>
                <a:lnTo>
                  <a:pt x="0" y="0"/>
                </a:lnTo>
                <a:close/>
              </a:path>
            </a:pathLst>
          </a:custGeom>
          <a:blipFill>
            <a:blip r:embed="rId2"/>
            <a:stretch>
              <a:fillRect l="-12278" t="0" r="-9861"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362096"/>
          </a:xfrm>
          <a:custGeom>
            <a:avLst/>
            <a:gdLst/>
            <a:ahLst/>
            <a:cxnLst/>
            <a:rect r="r" b="b" t="t" l="l"/>
            <a:pathLst>
              <a:path h="10362096" w="18288000">
                <a:moveTo>
                  <a:pt x="0" y="0"/>
                </a:moveTo>
                <a:lnTo>
                  <a:pt x="18288000" y="0"/>
                </a:lnTo>
                <a:lnTo>
                  <a:pt x="18288000" y="10362096"/>
                </a:lnTo>
                <a:lnTo>
                  <a:pt x="0" y="10362096"/>
                </a:lnTo>
                <a:lnTo>
                  <a:pt x="0" y="0"/>
                </a:lnTo>
                <a:close/>
              </a:path>
            </a:pathLst>
          </a:custGeom>
          <a:blipFill>
            <a:blip r:embed="rId2"/>
            <a:stretch>
              <a:fillRect l="-12012" t="0" r="-10497"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206597" y="0"/>
            <a:ext cx="18494597" cy="10386959"/>
          </a:xfrm>
          <a:custGeom>
            <a:avLst/>
            <a:gdLst/>
            <a:ahLst/>
            <a:cxnLst/>
            <a:rect r="r" b="b" t="t" l="l"/>
            <a:pathLst>
              <a:path h="10386959" w="18494597">
                <a:moveTo>
                  <a:pt x="0" y="0"/>
                </a:moveTo>
                <a:lnTo>
                  <a:pt x="18494597" y="0"/>
                </a:lnTo>
                <a:lnTo>
                  <a:pt x="18494597" y="10386959"/>
                </a:lnTo>
                <a:lnTo>
                  <a:pt x="0" y="10386959"/>
                </a:lnTo>
                <a:lnTo>
                  <a:pt x="0" y="0"/>
                </a:lnTo>
                <a:close/>
              </a:path>
            </a:pathLst>
          </a:custGeom>
          <a:blipFill>
            <a:blip r:embed="rId2"/>
            <a:stretch>
              <a:fillRect l="-10944" t="0" r="-10689" b="-69"/>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DAGlDzuGs30</dc:identifier>
  <dcterms:modified xsi:type="dcterms:W3CDTF">2011-08-01T06:04:30Z</dcterms:modified>
  <cp:revision>1</cp:revision>
  <dc:title>ubnd thị xã buôn hồ trường mẫu giáo hoa sữa</dc:title>
</cp:coreProperties>
</file>