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Asap" panose="020B0604020202020204" charset="-93"/>
      <p:regular r:id="rId32"/>
    </p:embeddedFont>
    <p:embeddedFont>
      <p:font typeface="Calistoga" panose="020B0604020202020204" charset="-93"/>
      <p:regular r:id="rId33"/>
    </p:embeddedFont>
    <p:embeddedFont>
      <p:font typeface="Saira Bold" panose="020B0604020202020204" charset="-93"/>
      <p:regular r:id="rId34"/>
    </p:embeddedFont>
    <p:embeddedFont>
      <p:font typeface="Saira Heavy" panose="020B0604020202020204" charset="-93"/>
      <p:regular r:id="rId35"/>
    </p:embeddedFont>
    <p:embeddedFont>
      <p:font typeface="Sansita" panose="020B0604020202020204" charset="0"/>
      <p:regular r:id="rId36"/>
    </p:embeddedFont>
    <p:embeddedFont>
      <p:font typeface="ไอติม" panose="020B0604020202020204" charset="-34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9" Type="http://schemas.openxmlformats.org/officeDocument/2006/relationships/image" Target="../media/image80.svg"/><Relationship Id="rId21" Type="http://schemas.openxmlformats.org/officeDocument/2006/relationships/image" Target="../media/image62.sv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svg"/><Relationship Id="rId41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svg"/><Relationship Id="rId40" Type="http://schemas.openxmlformats.org/officeDocument/2006/relationships/image" Target="../media/image81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31" Type="http://schemas.openxmlformats.org/officeDocument/2006/relationships/image" Target="../media/image72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30" Type="http://schemas.openxmlformats.org/officeDocument/2006/relationships/image" Target="../media/image71.png"/><Relationship Id="rId35" Type="http://schemas.openxmlformats.org/officeDocument/2006/relationships/image" Target="../media/image76.svg"/><Relationship Id="rId43" Type="http://schemas.openxmlformats.org/officeDocument/2006/relationships/image" Target="../media/image84.svg"/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33" Type="http://schemas.openxmlformats.org/officeDocument/2006/relationships/image" Target="../media/image74.svg"/><Relationship Id="rId38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svg"/><Relationship Id="rId18" Type="http://schemas.openxmlformats.org/officeDocument/2006/relationships/image" Target="../media/image96.pn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114.png"/><Relationship Id="rId17" Type="http://schemas.openxmlformats.org/officeDocument/2006/relationships/image" Target="../media/image119.sv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17.svg"/><Relationship Id="rId10" Type="http://schemas.openxmlformats.org/officeDocument/2006/relationships/image" Target="../media/image112.png"/><Relationship Id="rId19" Type="http://schemas.openxmlformats.org/officeDocument/2006/relationships/image" Target="../media/image97.svg"/><Relationship Id="rId4" Type="http://schemas.openxmlformats.org/officeDocument/2006/relationships/image" Target="../media/image106.png"/><Relationship Id="rId9" Type="http://schemas.openxmlformats.org/officeDocument/2006/relationships/image" Target="../media/image111.svg"/><Relationship Id="rId1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30547" y="-3994265"/>
            <a:ext cx="10274531" cy="18288000"/>
          </a:xfrm>
          <a:custGeom>
            <a:avLst/>
            <a:gdLst/>
            <a:ahLst/>
            <a:cxnLst/>
            <a:rect l="l" t="t" r="r" b="b"/>
            <a:pathLst>
              <a:path w="10274531" h="18288000">
                <a:moveTo>
                  <a:pt x="0" y="0"/>
                </a:moveTo>
                <a:lnTo>
                  <a:pt x="10274531" y="0"/>
                </a:lnTo>
                <a:lnTo>
                  <a:pt x="10274531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86025" y="1939163"/>
            <a:ext cx="13363575" cy="7477125"/>
            <a:chOff x="0" y="0"/>
            <a:chExt cx="342062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20621" cy="1913890"/>
            </a:xfrm>
            <a:custGeom>
              <a:avLst/>
              <a:gdLst/>
              <a:ahLst/>
              <a:cxnLst/>
              <a:rect l="l" t="t" r="r" b="b"/>
              <a:pathLst>
                <a:path w="3420621" h="1913890">
                  <a:moveTo>
                    <a:pt x="0" y="0"/>
                  </a:moveTo>
                  <a:lnTo>
                    <a:pt x="3420621" y="0"/>
                  </a:lnTo>
                  <a:lnTo>
                    <a:pt x="342062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148198" y="3200400"/>
            <a:ext cx="1345552" cy="1054423"/>
          </a:xfrm>
          <a:custGeom>
            <a:avLst/>
            <a:gdLst/>
            <a:ahLst/>
            <a:cxnLst/>
            <a:rect l="l" t="t" r="r" b="b"/>
            <a:pathLst>
              <a:path w="1345552" h="1054423">
                <a:moveTo>
                  <a:pt x="0" y="0"/>
                </a:moveTo>
                <a:lnTo>
                  <a:pt x="1345551" y="0"/>
                </a:lnTo>
                <a:lnTo>
                  <a:pt x="1345551" y="1054423"/>
                </a:lnTo>
                <a:lnTo>
                  <a:pt x="0" y="1054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36163">
            <a:off x="1580301" y="5195494"/>
            <a:ext cx="1811447" cy="3343275"/>
          </a:xfrm>
          <a:custGeom>
            <a:avLst/>
            <a:gdLst/>
            <a:ahLst/>
            <a:cxnLst/>
            <a:rect l="l" t="t" r="r" b="b"/>
            <a:pathLst>
              <a:path w="1811447" h="3343275">
                <a:moveTo>
                  <a:pt x="0" y="0"/>
                </a:moveTo>
                <a:lnTo>
                  <a:pt x="1811448" y="0"/>
                </a:lnTo>
                <a:lnTo>
                  <a:pt x="1811448" y="3343275"/>
                </a:lnTo>
                <a:lnTo>
                  <a:pt x="0" y="3343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2557462"/>
            <a:ext cx="16401534" cy="670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Môn : Khám phá khoa học</a:t>
            </a:r>
          </a:p>
          <a:p>
            <a:pPr algn="ctr">
              <a:lnSpc>
                <a:spcPts val="4087"/>
              </a:lnSpc>
            </a:pPr>
            <a:endParaRPr lang="en-US" sz="3750" b="1">
              <a:solidFill>
                <a:srgbClr val="E5645E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 </a:t>
            </a:r>
          </a:p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Đề tài :Một số động vật sống trong rừng</a:t>
            </a:r>
          </a:p>
          <a:p>
            <a:pPr algn="ctr">
              <a:lnSpc>
                <a:spcPts val="4087"/>
              </a:lnSpc>
            </a:pPr>
            <a:endParaRPr lang="en-US" sz="3750" b="1">
              <a:solidFill>
                <a:srgbClr val="E5645E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Lớp: Mẫugiáo 5 -6 tuổi</a:t>
            </a:r>
          </a:p>
          <a:p>
            <a:pPr algn="ctr">
              <a:lnSpc>
                <a:spcPts val="4087"/>
              </a:lnSpc>
            </a:pPr>
            <a:endParaRPr lang="en-US" sz="3750" b="1">
              <a:solidFill>
                <a:srgbClr val="E5645E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ctr">
              <a:lnSpc>
                <a:spcPts val="4087"/>
              </a:lnSpc>
            </a:pPr>
            <a:endParaRPr lang="en-US" sz="3750" b="1">
              <a:solidFill>
                <a:srgbClr val="E5645E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ctr">
              <a:lnSpc>
                <a:spcPts val="4087"/>
              </a:lnSpc>
            </a:pPr>
            <a:endParaRPr lang="en-US" sz="3750" b="1">
              <a:solidFill>
                <a:srgbClr val="E5645E"/>
              </a:solidFill>
              <a:latin typeface="Saira Bold"/>
              <a:ea typeface="Saira Bold"/>
              <a:cs typeface="Saira Bold"/>
              <a:sym typeface="Saira Bold"/>
            </a:endParaRPr>
          </a:p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Người thực hiện: Nguyễn Thị Liên Hương</a:t>
            </a:r>
          </a:p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                    </a:t>
            </a:r>
          </a:p>
          <a:p>
            <a:pPr algn="ctr">
              <a:lnSpc>
                <a:spcPts val="4087"/>
              </a:lnSpc>
            </a:pPr>
            <a:r>
              <a:rPr lang="en-US" sz="3750" b="1">
                <a:solidFill>
                  <a:srgbClr val="E5645E"/>
                </a:solidFill>
                <a:latin typeface="Saira Bold"/>
                <a:ea typeface="Saira Bold"/>
                <a:cs typeface="Saira Bold"/>
                <a:sym typeface="Saira Bold"/>
              </a:rPr>
              <a:t>                   </a:t>
            </a:r>
          </a:p>
          <a:p>
            <a:pPr algn="ctr">
              <a:lnSpc>
                <a:spcPts val="4087"/>
              </a:lnSpc>
            </a:pPr>
            <a:endParaRPr lang="en-US" sz="3750" b="1">
              <a:solidFill>
                <a:srgbClr val="E5645E"/>
              </a:solidFill>
              <a:latin typeface="Saira Bold"/>
              <a:ea typeface="Saira Bold"/>
              <a:cs typeface="Saira Bold"/>
              <a:sym typeface="Sair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60026" y="2842769"/>
            <a:ext cx="11980299" cy="3388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0"/>
              </a:lnSpc>
              <a:spcBef>
                <a:spcPct val="0"/>
              </a:spcBef>
            </a:pPr>
            <a:r>
              <a:rPr lang="en-US" sz="64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Trẻ hát kết hợp vận động bài </a:t>
            </a:r>
          </a:p>
          <a:p>
            <a:pPr algn="ctr">
              <a:lnSpc>
                <a:spcPts val="9070"/>
              </a:lnSpc>
              <a:spcBef>
                <a:spcPct val="0"/>
              </a:spcBef>
            </a:pPr>
            <a:r>
              <a:rPr lang="en-US" sz="64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“ Nhong nhong nhong”</a:t>
            </a:r>
          </a:p>
          <a:p>
            <a:pPr algn="ctr">
              <a:lnSpc>
                <a:spcPts val="9070"/>
              </a:lnSpc>
              <a:spcBef>
                <a:spcPct val="0"/>
              </a:spcBef>
            </a:pPr>
            <a:r>
              <a:rPr lang="en-US" sz="64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(Cô đệm đàn 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B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4325" y="1334875"/>
            <a:ext cx="10287000" cy="8229600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2431"/>
            <a:ext cx="18288000" cy="1918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0"/>
              </a:lnSpc>
              <a:spcBef>
                <a:spcPct val="0"/>
              </a:spcBef>
            </a:pPr>
            <a:r>
              <a:rPr lang="en-US" sz="54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Đây là con gì? Con ngựa có đặc điểm gì? Mình( Đầu, Chân, đuôi …ngựa như thế (Lồng giáo dục BVMT, lễ giáo)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17068" y="8210587"/>
            <a:ext cx="5441514" cy="187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29"/>
              </a:lnSpc>
              <a:spcBef>
                <a:spcPct val="0"/>
              </a:spcBef>
            </a:pPr>
            <a:r>
              <a:rPr lang="en-US" sz="10877">
                <a:solidFill>
                  <a:srgbClr val="FFFFFF"/>
                </a:solidFill>
                <a:latin typeface="Sansita"/>
                <a:ea typeface="Sansita"/>
                <a:cs typeface="Sansita"/>
                <a:sym typeface="Sansita"/>
              </a:rPr>
              <a:t>Con ngựa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445555">
            <a:off x="16890906" y="7791927"/>
            <a:ext cx="1962273" cy="2932746"/>
          </a:xfrm>
          <a:custGeom>
            <a:avLst/>
            <a:gdLst/>
            <a:ahLst/>
            <a:cxnLst/>
            <a:rect l="l" t="t" r="r" b="b"/>
            <a:pathLst>
              <a:path w="1962273" h="2932746">
                <a:moveTo>
                  <a:pt x="0" y="0"/>
                </a:moveTo>
                <a:lnTo>
                  <a:pt x="1962273" y="0"/>
                </a:lnTo>
                <a:lnTo>
                  <a:pt x="1962273" y="2932746"/>
                </a:lnTo>
                <a:lnTo>
                  <a:pt x="0" y="2932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1959" y="1610941"/>
            <a:ext cx="14004083" cy="7012554"/>
            <a:chOff x="0" y="0"/>
            <a:chExt cx="3726418" cy="1866007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3734077" cy="1866007"/>
            </a:xfrm>
            <a:custGeom>
              <a:avLst/>
              <a:gdLst/>
              <a:ahLst/>
              <a:cxnLst/>
              <a:rect l="l" t="t" r="r" b="b"/>
              <a:pathLst>
                <a:path w="3734077" h="1866007">
                  <a:moveTo>
                    <a:pt x="3227638" y="1849088"/>
                  </a:moveTo>
                  <a:cubicBezTo>
                    <a:pt x="3227638" y="1849088"/>
                    <a:pt x="2990642" y="1839118"/>
                    <a:pt x="2628503" y="1852563"/>
                  </a:cubicBezTo>
                  <a:cubicBezTo>
                    <a:pt x="2266365" y="1866007"/>
                    <a:pt x="490924" y="1866007"/>
                    <a:pt x="490924" y="1866007"/>
                  </a:cubicBezTo>
                  <a:cubicBezTo>
                    <a:pt x="245502" y="1866007"/>
                    <a:pt x="32509" y="1768739"/>
                    <a:pt x="31032" y="1608625"/>
                  </a:cubicBezTo>
                  <a:cubicBezTo>
                    <a:pt x="31032" y="1608625"/>
                    <a:pt x="0" y="67673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181090" y="0"/>
                    <a:pt x="3181090" y="0"/>
                  </a:cubicBezTo>
                  <a:cubicBezTo>
                    <a:pt x="3492991" y="0"/>
                    <a:pt x="3726419" y="101069"/>
                    <a:pt x="3718562" y="303616"/>
                  </a:cubicBezTo>
                  <a:cubicBezTo>
                    <a:pt x="3718562" y="303616"/>
                    <a:pt x="3716567" y="670606"/>
                    <a:pt x="3725322" y="909037"/>
                  </a:cubicBezTo>
                  <a:cubicBezTo>
                    <a:pt x="3734077" y="1202339"/>
                    <a:pt x="3687529" y="1535410"/>
                    <a:pt x="3687529" y="1535410"/>
                  </a:cubicBezTo>
                  <a:cubicBezTo>
                    <a:pt x="3684564" y="1715435"/>
                    <a:pt x="3473061" y="1849088"/>
                    <a:pt x="3227638" y="1849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077444" y="3237735"/>
            <a:ext cx="10514402" cy="364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90"/>
              </a:lnSpc>
              <a:spcBef>
                <a:spcPct val="0"/>
              </a:spcBef>
            </a:pPr>
            <a:r>
              <a:rPr lang="en-US" sz="5921" b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Cô và trẻ chơi tr</a:t>
            </a:r>
            <a:r>
              <a:rPr lang="en-US" sz="5921" b="1" u="none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ò chơi</a:t>
            </a:r>
          </a:p>
          <a:p>
            <a:pPr marL="0" lvl="0" indent="0" algn="ctr">
              <a:lnSpc>
                <a:spcPts val="8290"/>
              </a:lnSpc>
              <a:spcBef>
                <a:spcPct val="0"/>
              </a:spcBef>
            </a:pPr>
            <a:r>
              <a:rPr lang="en-US" sz="5921" b="1" u="none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 “Con thỏ” theo nhạc bài hát</a:t>
            </a:r>
          </a:p>
          <a:p>
            <a:pPr marL="0" lvl="0" indent="0" algn="ctr">
              <a:lnSpc>
                <a:spcPts val="12752"/>
              </a:lnSpc>
              <a:spcBef>
                <a:spcPct val="0"/>
              </a:spcBef>
            </a:pPr>
            <a:endParaRPr lang="en-US" sz="5921" b="1" u="none">
              <a:solidFill>
                <a:srgbClr val="000000"/>
              </a:solidFill>
              <a:latin typeface="Saira Heavy"/>
              <a:ea typeface="Saira Heavy"/>
              <a:cs typeface="Saira Heavy"/>
              <a:sym typeface="Saira Heavy"/>
            </a:endParaRPr>
          </a:p>
        </p:txBody>
      </p:sp>
      <p:sp>
        <p:nvSpPr>
          <p:cNvPr id="6" name="Freeform 6"/>
          <p:cNvSpPr/>
          <p:nvPr/>
        </p:nvSpPr>
        <p:spPr>
          <a:xfrm rot="1266315">
            <a:off x="494197" y="8029583"/>
            <a:ext cx="1604964" cy="1604964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715150">
            <a:off x="2365997" y="9009182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9FB4FF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357979">
            <a:off x="606543" y="6425052"/>
            <a:ext cx="844314" cy="696910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Freeform 11"/>
          <p:cNvSpPr/>
          <p:nvPr/>
        </p:nvSpPr>
        <p:spPr>
          <a:xfrm rot="279473">
            <a:off x="16245267" y="330837"/>
            <a:ext cx="1756983" cy="1823285"/>
          </a:xfrm>
          <a:custGeom>
            <a:avLst/>
            <a:gdLst/>
            <a:ahLst/>
            <a:cxnLst/>
            <a:rect l="l" t="t" r="r" b="b"/>
            <a:pathLst>
              <a:path w="1756983" h="1823285">
                <a:moveTo>
                  <a:pt x="0" y="0"/>
                </a:moveTo>
                <a:lnTo>
                  <a:pt x="1756983" y="0"/>
                </a:lnTo>
                <a:lnTo>
                  <a:pt x="1756983" y="1823284"/>
                </a:lnTo>
                <a:lnTo>
                  <a:pt x="0" y="18232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93869" y="-1193575"/>
            <a:ext cx="2140421" cy="3048823"/>
            <a:chOff x="0" y="0"/>
            <a:chExt cx="2853895" cy="4065097"/>
          </a:xfrm>
        </p:grpSpPr>
        <p:sp>
          <p:nvSpPr>
            <p:cNvPr id="13" name="Freeform 13"/>
            <p:cNvSpPr/>
            <p:nvPr/>
          </p:nvSpPr>
          <p:spPr>
            <a:xfrm rot="-213390">
              <a:off x="118765" y="77385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144150">
              <a:off x="186669" y="1867481"/>
              <a:ext cx="2446344" cy="1192037"/>
            </a:xfrm>
            <a:custGeom>
              <a:avLst/>
              <a:gdLst/>
              <a:ahLst/>
              <a:cxnLst/>
              <a:rect l="l" t="t" r="r" b="b"/>
              <a:pathLst>
                <a:path w="2446344" h="1192037">
                  <a:moveTo>
                    <a:pt x="0" y="0"/>
                  </a:moveTo>
                  <a:lnTo>
                    <a:pt x="2446343" y="0"/>
                  </a:lnTo>
                  <a:lnTo>
                    <a:pt x="2446343" y="1192037"/>
                  </a:lnTo>
                  <a:lnTo>
                    <a:pt x="0" y="119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-1000499" y="2202463"/>
            <a:ext cx="3010915" cy="3485199"/>
            <a:chOff x="0" y="0"/>
            <a:chExt cx="4014554" cy="4646931"/>
          </a:xfrm>
        </p:grpSpPr>
        <p:sp>
          <p:nvSpPr>
            <p:cNvPr id="16" name="Freeform 16"/>
            <p:cNvSpPr/>
            <p:nvPr/>
          </p:nvSpPr>
          <p:spPr>
            <a:xfrm rot="-1486993">
              <a:off x="699095" y="368302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4" y="0"/>
                  </a:lnTo>
                  <a:lnTo>
                    <a:pt x="2616364" y="3910327"/>
                  </a:lnTo>
                  <a:lnTo>
                    <a:pt x="0" y="3910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009903" y="1572520"/>
              <a:ext cx="2023194" cy="1578091"/>
            </a:xfrm>
            <a:custGeom>
              <a:avLst/>
              <a:gdLst/>
              <a:ahLst/>
              <a:cxnLst/>
              <a:rect l="l" t="t" r="r" b="b"/>
              <a:pathLst>
                <a:path w="2023194" h="1578091">
                  <a:moveTo>
                    <a:pt x="0" y="0"/>
                  </a:moveTo>
                  <a:lnTo>
                    <a:pt x="2023193" y="0"/>
                  </a:lnTo>
                  <a:lnTo>
                    <a:pt x="2023193" y="1578091"/>
                  </a:lnTo>
                  <a:lnTo>
                    <a:pt x="0" y="1578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647242">
            <a:off x="12566159" y="-532439"/>
            <a:ext cx="3391442" cy="1726552"/>
          </a:xfrm>
          <a:custGeom>
            <a:avLst/>
            <a:gdLst/>
            <a:ahLst/>
            <a:cxnLst/>
            <a:rect l="l" t="t" r="r" b="b"/>
            <a:pathLst>
              <a:path w="3391442" h="1726552">
                <a:moveTo>
                  <a:pt x="0" y="0"/>
                </a:moveTo>
                <a:lnTo>
                  <a:pt x="3391442" y="0"/>
                </a:lnTo>
                <a:lnTo>
                  <a:pt x="3391442" y="1726552"/>
                </a:lnTo>
                <a:lnTo>
                  <a:pt x="0" y="1726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5477218" y="7722999"/>
            <a:ext cx="2525032" cy="3274446"/>
            <a:chOff x="0" y="0"/>
            <a:chExt cx="3366709" cy="4365928"/>
          </a:xfrm>
        </p:grpSpPr>
        <p:sp>
          <p:nvSpPr>
            <p:cNvPr id="20" name="Freeform 20"/>
            <p:cNvSpPr/>
            <p:nvPr/>
          </p:nvSpPr>
          <p:spPr>
            <a:xfrm rot="714258">
              <a:off x="375172" y="227800"/>
              <a:ext cx="2616365" cy="3910327"/>
            </a:xfrm>
            <a:custGeom>
              <a:avLst/>
              <a:gdLst/>
              <a:ahLst/>
              <a:cxnLst/>
              <a:rect l="l" t="t" r="r" b="b"/>
              <a:pathLst>
                <a:path w="2616365" h="3910327">
                  <a:moveTo>
                    <a:pt x="0" y="0"/>
                  </a:moveTo>
                  <a:lnTo>
                    <a:pt x="2616365" y="0"/>
                  </a:lnTo>
                  <a:lnTo>
                    <a:pt x="2616365" y="3910328"/>
                  </a:lnTo>
                  <a:lnTo>
                    <a:pt x="0" y="3910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651690">
              <a:off x="720964" y="1161669"/>
              <a:ext cx="1924781" cy="1770798"/>
            </a:xfrm>
            <a:custGeom>
              <a:avLst/>
              <a:gdLst/>
              <a:ahLst/>
              <a:cxnLst/>
              <a:rect l="l" t="t" r="r" b="b"/>
              <a:pathLst>
                <a:path w="1924781" h="1770798">
                  <a:moveTo>
                    <a:pt x="0" y="0"/>
                  </a:moveTo>
                  <a:lnTo>
                    <a:pt x="1924781" y="0"/>
                  </a:lnTo>
                  <a:lnTo>
                    <a:pt x="1924781" y="1770798"/>
                  </a:lnTo>
                  <a:lnTo>
                    <a:pt x="0" y="1770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6377784" y="222245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724708" y="9043080"/>
            <a:ext cx="931850" cy="931850"/>
          </a:xfrm>
          <a:custGeom>
            <a:avLst/>
            <a:gdLst/>
            <a:ahLst/>
            <a:cxnLst/>
            <a:rect l="l" t="t" r="r" b="b"/>
            <a:pathLst>
              <a:path w="931850" h="931850">
                <a:moveTo>
                  <a:pt x="0" y="0"/>
                </a:moveTo>
                <a:lnTo>
                  <a:pt x="931850" y="0"/>
                </a:lnTo>
                <a:lnTo>
                  <a:pt x="931850" y="931850"/>
                </a:lnTo>
                <a:lnTo>
                  <a:pt x="0" y="9318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6929308">
            <a:off x="11212183" y="853939"/>
            <a:ext cx="663464" cy="349522"/>
            <a:chOff x="0" y="0"/>
            <a:chExt cx="1610360" cy="848360"/>
          </a:xfrm>
        </p:grpSpPr>
        <p:sp>
          <p:nvSpPr>
            <p:cNvPr id="25" name="Freeform 2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992517">
            <a:off x="16723320" y="6598746"/>
            <a:ext cx="663464" cy="349522"/>
            <a:chOff x="0" y="0"/>
            <a:chExt cx="1610360" cy="848360"/>
          </a:xfrm>
        </p:grpSpPr>
        <p:sp>
          <p:nvSpPr>
            <p:cNvPr id="27" name="Freeform 2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F08E"/>
            </a:solidFill>
          </p:spPr>
        </p:sp>
      </p:grpSp>
      <p:sp>
        <p:nvSpPr>
          <p:cNvPr id="28" name="Freeform 28"/>
          <p:cNvSpPr/>
          <p:nvPr/>
        </p:nvSpPr>
        <p:spPr>
          <a:xfrm rot="-1176889">
            <a:off x="9804433" y="-352543"/>
            <a:ext cx="1269337" cy="1230103"/>
          </a:xfrm>
          <a:custGeom>
            <a:avLst/>
            <a:gdLst/>
            <a:ahLst/>
            <a:cxnLst/>
            <a:rect l="l" t="t" r="r" b="b"/>
            <a:pathLst>
              <a:path w="1269337" h="1230103">
                <a:moveTo>
                  <a:pt x="0" y="0"/>
                </a:moveTo>
                <a:lnTo>
                  <a:pt x="1269336" y="0"/>
                </a:lnTo>
                <a:lnTo>
                  <a:pt x="1269336" y="1230103"/>
                </a:lnTo>
                <a:lnTo>
                  <a:pt x="0" y="12301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914211">
            <a:off x="16329319" y="3471330"/>
            <a:ext cx="2201169" cy="1179619"/>
          </a:xfrm>
          <a:custGeom>
            <a:avLst/>
            <a:gdLst/>
            <a:ahLst/>
            <a:cxnLst/>
            <a:rect l="l" t="t" r="r" b="b"/>
            <a:pathLst>
              <a:path w="2201169" h="1179619">
                <a:moveTo>
                  <a:pt x="0" y="0"/>
                </a:moveTo>
                <a:lnTo>
                  <a:pt x="2201169" y="0"/>
                </a:lnTo>
                <a:lnTo>
                  <a:pt x="2201169" y="1179619"/>
                </a:lnTo>
                <a:lnTo>
                  <a:pt x="0" y="1179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8279590">
            <a:off x="13844657" y="9160031"/>
            <a:ext cx="1566939" cy="797714"/>
          </a:xfrm>
          <a:custGeom>
            <a:avLst/>
            <a:gdLst/>
            <a:ahLst/>
            <a:cxnLst/>
            <a:rect l="l" t="t" r="r" b="b"/>
            <a:pathLst>
              <a:path w="1566939" h="797714">
                <a:moveTo>
                  <a:pt x="0" y="0"/>
                </a:moveTo>
                <a:lnTo>
                  <a:pt x="1566939" y="0"/>
                </a:lnTo>
                <a:lnTo>
                  <a:pt x="1566939" y="797714"/>
                </a:lnTo>
                <a:lnTo>
                  <a:pt x="0" y="797714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411578" y="2243834"/>
            <a:ext cx="281726" cy="28172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7429904" y="5593822"/>
            <a:ext cx="281726" cy="281726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5" name="Freeform 35"/>
          <p:cNvSpPr/>
          <p:nvPr/>
        </p:nvSpPr>
        <p:spPr>
          <a:xfrm rot="1884437">
            <a:off x="3205499" y="9158697"/>
            <a:ext cx="1743890" cy="1743890"/>
          </a:xfrm>
          <a:custGeom>
            <a:avLst/>
            <a:gdLst/>
            <a:ahLst/>
            <a:cxnLst/>
            <a:rect l="l" t="t" r="r" b="b"/>
            <a:pathLst>
              <a:path w="1743890" h="1743890">
                <a:moveTo>
                  <a:pt x="0" y="0"/>
                </a:moveTo>
                <a:lnTo>
                  <a:pt x="1743890" y="0"/>
                </a:lnTo>
                <a:lnTo>
                  <a:pt x="1743890" y="1743890"/>
                </a:lnTo>
                <a:lnTo>
                  <a:pt x="0" y="1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2700000">
            <a:off x="5993331" y="9269379"/>
            <a:ext cx="1300489" cy="1757417"/>
          </a:xfrm>
          <a:custGeom>
            <a:avLst/>
            <a:gdLst/>
            <a:ahLst/>
            <a:cxnLst/>
            <a:rect l="l" t="t" r="r" b="b"/>
            <a:pathLst>
              <a:path w="1300489" h="1757417">
                <a:moveTo>
                  <a:pt x="0" y="0"/>
                </a:moveTo>
                <a:lnTo>
                  <a:pt x="1300489" y="0"/>
                </a:lnTo>
                <a:lnTo>
                  <a:pt x="1300489" y="1757417"/>
                </a:lnTo>
                <a:lnTo>
                  <a:pt x="0" y="17574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543916" y="8990377"/>
            <a:ext cx="1781268" cy="1758597"/>
          </a:xfrm>
          <a:custGeom>
            <a:avLst/>
            <a:gdLst/>
            <a:ahLst/>
            <a:cxnLst/>
            <a:rect l="l" t="t" r="r" b="b"/>
            <a:pathLst>
              <a:path w="1781268" h="1758597">
                <a:moveTo>
                  <a:pt x="0" y="0"/>
                </a:moveTo>
                <a:lnTo>
                  <a:pt x="1781268" y="0"/>
                </a:lnTo>
                <a:lnTo>
                  <a:pt x="1781268" y="1758598"/>
                </a:lnTo>
                <a:lnTo>
                  <a:pt x="0" y="175859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1580827">
            <a:off x="2808381" y="-39175"/>
            <a:ext cx="1554005" cy="862378"/>
          </a:xfrm>
          <a:custGeom>
            <a:avLst/>
            <a:gdLst/>
            <a:ahLst/>
            <a:cxnLst/>
            <a:rect l="l" t="t" r="r" b="b"/>
            <a:pathLst>
              <a:path w="1554005" h="862378">
                <a:moveTo>
                  <a:pt x="0" y="0"/>
                </a:moveTo>
                <a:lnTo>
                  <a:pt x="1554005" y="0"/>
                </a:lnTo>
                <a:lnTo>
                  <a:pt x="1554005" y="862378"/>
                </a:lnTo>
                <a:lnTo>
                  <a:pt x="0" y="86237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1416145">
            <a:off x="9477205" y="8991714"/>
            <a:ext cx="1197500" cy="1914608"/>
          </a:xfrm>
          <a:custGeom>
            <a:avLst/>
            <a:gdLst/>
            <a:ahLst/>
            <a:cxnLst/>
            <a:rect l="l" t="t" r="r" b="b"/>
            <a:pathLst>
              <a:path w="1197500" h="1914608">
                <a:moveTo>
                  <a:pt x="0" y="0"/>
                </a:moveTo>
                <a:lnTo>
                  <a:pt x="1197500" y="0"/>
                </a:lnTo>
                <a:lnTo>
                  <a:pt x="1197500" y="1914608"/>
                </a:lnTo>
                <a:lnTo>
                  <a:pt x="0" y="191460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777281" y="-356740"/>
            <a:ext cx="2203274" cy="1852977"/>
          </a:xfrm>
          <a:custGeom>
            <a:avLst/>
            <a:gdLst/>
            <a:ahLst/>
            <a:cxnLst/>
            <a:rect l="l" t="t" r="r" b="b"/>
            <a:pathLst>
              <a:path w="2203274" h="1852977">
                <a:moveTo>
                  <a:pt x="0" y="0"/>
                </a:moveTo>
                <a:lnTo>
                  <a:pt x="2203275" y="0"/>
                </a:lnTo>
                <a:lnTo>
                  <a:pt x="2203275" y="1852977"/>
                </a:lnTo>
                <a:lnTo>
                  <a:pt x="0" y="1852977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092481" y="262509"/>
            <a:ext cx="1049796" cy="1038344"/>
          </a:xfrm>
          <a:custGeom>
            <a:avLst/>
            <a:gdLst/>
            <a:ahLst/>
            <a:cxnLst/>
            <a:rect l="l" t="t" r="r" b="b"/>
            <a:pathLst>
              <a:path w="1049796" h="1038344">
                <a:moveTo>
                  <a:pt x="0" y="0"/>
                </a:moveTo>
                <a:lnTo>
                  <a:pt x="1049796" y="0"/>
                </a:lnTo>
                <a:lnTo>
                  <a:pt x="1049796" y="1038344"/>
                </a:lnTo>
                <a:lnTo>
                  <a:pt x="0" y="103834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8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7748" y="3923332"/>
            <a:ext cx="9892504" cy="5945281"/>
          </a:xfrm>
          <a:custGeom>
            <a:avLst/>
            <a:gdLst/>
            <a:ahLst/>
            <a:cxnLst/>
            <a:rect l="l" t="t" r="r" b="b"/>
            <a:pathLst>
              <a:path w="9892504" h="5945281">
                <a:moveTo>
                  <a:pt x="0" y="0"/>
                </a:moveTo>
                <a:lnTo>
                  <a:pt x="9892504" y="0"/>
                </a:lnTo>
                <a:lnTo>
                  <a:pt x="9892504" y="5945281"/>
                </a:lnTo>
                <a:lnTo>
                  <a:pt x="0" y="5945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49" b="-1114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49729" y="1991027"/>
            <a:ext cx="12388541" cy="1932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20"/>
              </a:lnSpc>
              <a:spcBef>
                <a:spcPct val="0"/>
              </a:spcBef>
            </a:pPr>
            <a:r>
              <a:rPr lang="en-US" sz="11300" b="1">
                <a:solidFill>
                  <a:srgbClr val="000000"/>
                </a:solidFill>
                <a:latin typeface="Saira Heavy"/>
                <a:ea typeface="Saira Heavy"/>
                <a:cs typeface="Saira Heavy"/>
                <a:sym typeface="Saira Heavy"/>
              </a:rPr>
              <a:t>CON THỎ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44841"/>
            <a:ext cx="18288000" cy="1481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0"/>
              </a:lnSpc>
              <a:spcBef>
                <a:spcPct val="0"/>
              </a:spcBef>
            </a:pPr>
            <a:r>
              <a:rPr lang="en-US" sz="42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Đây là con gì? Con thỏ có đặc điểm gì? Mình( Đầu, Chân, tai …) Thỏ như thế (Lồng giáo dục BVMT, lễ giáo)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8212" y="3920856"/>
            <a:ext cx="15339434" cy="286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1"/>
              </a:lnSpc>
              <a:spcBef>
                <a:spcPct val="0"/>
              </a:spcBef>
            </a:pPr>
            <a:r>
              <a:rPr lang="en-US" sz="8207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Cho trẻ so sánh Con Hổ và con Thỏ.</a:t>
            </a:r>
          </a:p>
          <a:p>
            <a:pPr algn="ctr">
              <a:lnSpc>
                <a:spcPts val="11491"/>
              </a:lnSpc>
              <a:spcBef>
                <a:spcPct val="0"/>
              </a:spcBef>
            </a:pPr>
            <a:r>
              <a:rPr lang="en-US" sz="8207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Cho trẻ so sánh Con Ngựa và con Voi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414" y="2707315"/>
            <a:ext cx="6222274" cy="7041866"/>
          </a:xfrm>
          <a:custGeom>
            <a:avLst/>
            <a:gdLst/>
            <a:ahLst/>
            <a:cxnLst/>
            <a:rect l="l" t="t" r="r" b="b"/>
            <a:pathLst>
              <a:path w="6222274" h="7041866">
                <a:moveTo>
                  <a:pt x="0" y="0"/>
                </a:moveTo>
                <a:lnTo>
                  <a:pt x="6222274" y="0"/>
                </a:lnTo>
                <a:lnTo>
                  <a:pt x="6222274" y="7041866"/>
                </a:lnTo>
                <a:lnTo>
                  <a:pt x="0" y="704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63" b="-286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2269443"/>
            <a:ext cx="8204711" cy="8017557"/>
          </a:xfrm>
          <a:custGeom>
            <a:avLst/>
            <a:gdLst/>
            <a:ahLst/>
            <a:cxnLst/>
            <a:rect l="l" t="t" r="r" b="b"/>
            <a:pathLst>
              <a:path w="8204711" h="8017557">
                <a:moveTo>
                  <a:pt x="0" y="0"/>
                </a:moveTo>
                <a:lnTo>
                  <a:pt x="8204711" y="0"/>
                </a:lnTo>
                <a:lnTo>
                  <a:pt x="8204711" y="8017557"/>
                </a:lnTo>
                <a:lnTo>
                  <a:pt x="0" y="8017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49" b="-274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68729" y="164531"/>
            <a:ext cx="11301259" cy="2542783"/>
          </a:xfrm>
          <a:custGeom>
            <a:avLst/>
            <a:gdLst/>
            <a:ahLst/>
            <a:cxnLst/>
            <a:rect l="l" t="t" r="r" b="b"/>
            <a:pathLst>
              <a:path w="11301259" h="2542783">
                <a:moveTo>
                  <a:pt x="0" y="0"/>
                </a:moveTo>
                <a:lnTo>
                  <a:pt x="11301259" y="0"/>
                </a:lnTo>
                <a:lnTo>
                  <a:pt x="11301259" y="2542784"/>
                </a:lnTo>
                <a:lnTo>
                  <a:pt x="0" y="2542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58656"/>
            <a:ext cx="7607744" cy="6086195"/>
          </a:xfrm>
          <a:custGeom>
            <a:avLst/>
            <a:gdLst/>
            <a:ahLst/>
            <a:cxnLst/>
            <a:rect l="l" t="t" r="r" b="b"/>
            <a:pathLst>
              <a:path w="7607744" h="6086195">
                <a:moveTo>
                  <a:pt x="0" y="0"/>
                </a:moveTo>
                <a:lnTo>
                  <a:pt x="7607744" y="0"/>
                </a:lnTo>
                <a:lnTo>
                  <a:pt x="7607744" y="6086195"/>
                </a:lnTo>
                <a:lnTo>
                  <a:pt x="0" y="6086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2783885"/>
            <a:ext cx="7265622" cy="6900862"/>
          </a:xfrm>
          <a:custGeom>
            <a:avLst/>
            <a:gdLst/>
            <a:ahLst/>
            <a:cxnLst/>
            <a:rect l="l" t="t" r="r" b="b"/>
            <a:pathLst>
              <a:path w="7265622" h="6900862">
                <a:moveTo>
                  <a:pt x="0" y="0"/>
                </a:moveTo>
                <a:lnTo>
                  <a:pt x="7265622" y="0"/>
                </a:lnTo>
                <a:lnTo>
                  <a:pt x="7265622" y="6900862"/>
                </a:lnTo>
                <a:lnTo>
                  <a:pt x="0" y="6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92551" y="0"/>
            <a:ext cx="10604234" cy="2836633"/>
          </a:xfrm>
          <a:custGeom>
            <a:avLst/>
            <a:gdLst/>
            <a:ahLst/>
            <a:cxnLst/>
            <a:rect l="l" t="t" r="r" b="b"/>
            <a:pathLst>
              <a:path w="10604234" h="2836633">
                <a:moveTo>
                  <a:pt x="0" y="0"/>
                </a:moveTo>
                <a:lnTo>
                  <a:pt x="10604234" y="0"/>
                </a:lnTo>
                <a:lnTo>
                  <a:pt x="10604234" y="2836633"/>
                </a:lnTo>
                <a:lnTo>
                  <a:pt x="0" y="2836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904875"/>
            <a:ext cx="18288000" cy="737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0"/>
              </a:lnSpc>
              <a:spcBef>
                <a:spcPct val="0"/>
              </a:spcBef>
            </a:pPr>
            <a:r>
              <a:rPr lang="en-US" sz="59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* Cô khái quát: Voi, hổ, ngựa , thỏ </a:t>
            </a:r>
          </a:p>
          <a:p>
            <a:pPr algn="ctr">
              <a:lnSpc>
                <a:spcPts val="8370"/>
              </a:lnSpc>
              <a:spcBef>
                <a:spcPct val="0"/>
              </a:spcBef>
            </a:pPr>
            <a:r>
              <a:rPr lang="en-US" sz="59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Tuy có điểm khác nhau nhưng đều sống trong rừng phải tự kiếm ăn, tự bảo vệ mình…</a:t>
            </a:r>
          </a:p>
          <a:p>
            <a:pPr algn="ctr">
              <a:lnSpc>
                <a:spcPts val="8370"/>
              </a:lnSpc>
              <a:spcBef>
                <a:spcPct val="0"/>
              </a:spcBef>
            </a:pPr>
            <a:r>
              <a:rPr lang="en-US" sz="59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Chúng được gọi chung là động vật sống trong rừng.</a:t>
            </a:r>
          </a:p>
          <a:p>
            <a:pPr algn="ctr">
              <a:lnSpc>
                <a:spcPts val="8370"/>
              </a:lnSpc>
              <a:spcBef>
                <a:spcPct val="0"/>
              </a:spcBef>
            </a:pPr>
            <a:r>
              <a:rPr lang="en-US" sz="59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*Mở rộng: Ngoài những con vật trên trong rừng còn có những con gì?</a:t>
            </a:r>
          </a:p>
          <a:p>
            <a:pPr algn="ctr">
              <a:lnSpc>
                <a:spcPts val="8370"/>
              </a:lnSpc>
              <a:spcBef>
                <a:spcPct val="0"/>
              </a:spcBef>
            </a:pPr>
            <a:r>
              <a:rPr lang="en-US" sz="59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* Cô giáo dục: BVMT và GDLG cho trẻ.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815956"/>
            <a:ext cx="16230600" cy="453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0"/>
              </a:lnSpc>
              <a:spcBef>
                <a:spcPct val="0"/>
              </a:spcBef>
            </a:pPr>
            <a:r>
              <a:rPr lang="en-US" sz="64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 *Hoạt động 3: Củng cố</a:t>
            </a:r>
          </a:p>
          <a:p>
            <a:pPr algn="ctr">
              <a:lnSpc>
                <a:spcPts val="9070"/>
              </a:lnSpc>
              <a:spcBef>
                <a:spcPct val="0"/>
              </a:spcBef>
            </a:pPr>
            <a:r>
              <a:rPr lang="en-US" sz="64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Cô tổ chức cho trẻ chơi các trò chơi để củng cố nhận biết đặc điểm , gọi tên… của các con vật sống trong rừng.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9659" y="0"/>
            <a:ext cx="14530103" cy="10199549"/>
          </a:xfrm>
          <a:custGeom>
            <a:avLst/>
            <a:gdLst/>
            <a:ahLst/>
            <a:cxnLst/>
            <a:rect l="l" t="t" r="r" b="b"/>
            <a:pathLst>
              <a:path w="14530103" h="10199549">
                <a:moveTo>
                  <a:pt x="0" y="0"/>
                </a:moveTo>
                <a:lnTo>
                  <a:pt x="14530102" y="0"/>
                </a:lnTo>
                <a:lnTo>
                  <a:pt x="14530102" y="10199549"/>
                </a:lnTo>
                <a:lnTo>
                  <a:pt x="0" y="10199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6" b="-634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114425"/>
            <a:ext cx="16183347" cy="7060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4"/>
              </a:lnSpc>
            </a:pPr>
            <a:r>
              <a:rPr lang="en-US" sz="5034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I/Mục đích yêu cầu:</a:t>
            </a:r>
          </a:p>
          <a:p>
            <a:pPr algn="ctr">
              <a:lnSpc>
                <a:spcPts val="5034"/>
              </a:lnSpc>
            </a:pPr>
            <a:r>
              <a:rPr lang="en-US" sz="5034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1/ Yêu cầu về kiến thức:</a:t>
            </a:r>
          </a:p>
          <a:p>
            <a:pPr algn="ctr">
              <a:lnSpc>
                <a:spcPts val="5020"/>
              </a:lnSpc>
            </a:pPr>
            <a:r>
              <a:rPr lang="en-US" sz="502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Trẻgọiđúngtên và nhận xét được những đặc điểm ( màu sắc, hình dạng , cấu tạo , vận động , ăn uống ) của một số động vật sống trong rừng như : Voi, khỉ, hổ .</a:t>
            </a:r>
          </a:p>
          <a:p>
            <a:pPr algn="ctr">
              <a:lnSpc>
                <a:spcPts val="5020"/>
              </a:lnSpc>
            </a:pPr>
            <a:r>
              <a:rPr lang="en-US" sz="502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-Biếtđượcsựđadạng, phongphúcủađộngvậtsốngtrongrừng.</a:t>
            </a:r>
          </a:p>
          <a:p>
            <a:pPr algn="ctr">
              <a:lnSpc>
                <a:spcPts val="4716"/>
              </a:lnSpc>
            </a:pPr>
            <a:r>
              <a:rPr lang="en-US" sz="4716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2/ Kỹ năng :</a:t>
            </a:r>
          </a:p>
          <a:p>
            <a:pPr algn="ctr">
              <a:lnSpc>
                <a:spcPts val="5034"/>
              </a:lnSpc>
            </a:pPr>
            <a:r>
              <a:rPr lang="en-US" sz="5034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-Kỹnăng so sánh, bướcđầuphânnhóm.</a:t>
            </a:r>
          </a:p>
          <a:p>
            <a:pPr algn="ctr">
              <a:lnSpc>
                <a:spcPts val="5034"/>
              </a:lnSpc>
            </a:pPr>
            <a:r>
              <a:rPr lang="en-US" sz="5034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3/ Giáo dục : </a:t>
            </a:r>
          </a:p>
          <a:p>
            <a:pPr algn="ctr">
              <a:lnSpc>
                <a:spcPts val="5034"/>
              </a:lnSpc>
            </a:pPr>
            <a:r>
              <a:rPr lang="en-US" sz="5034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-Cótháiđộđúngvớicác con vật, khiđithămquan, xemxiếc.</a:t>
            </a:r>
          </a:p>
          <a:p>
            <a:pPr algn="ctr">
              <a:lnSpc>
                <a:spcPts val="5663"/>
              </a:lnSpc>
            </a:pPr>
            <a:endParaRPr lang="en-US" sz="5034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3" name="Freeform 3"/>
          <p:cNvSpPr/>
          <p:nvPr/>
        </p:nvSpPr>
        <p:spPr>
          <a:xfrm rot="-5400000">
            <a:off x="13337941" y="5086872"/>
            <a:ext cx="7284632" cy="5946909"/>
          </a:xfrm>
          <a:custGeom>
            <a:avLst/>
            <a:gdLst/>
            <a:ahLst/>
            <a:cxnLst/>
            <a:rect l="l" t="t" r="r" b="b"/>
            <a:pathLst>
              <a:path w="7284632" h="5946909">
                <a:moveTo>
                  <a:pt x="0" y="0"/>
                </a:moveTo>
                <a:lnTo>
                  <a:pt x="7284632" y="0"/>
                </a:lnTo>
                <a:lnTo>
                  <a:pt x="7284632" y="5946909"/>
                </a:lnTo>
                <a:lnTo>
                  <a:pt x="0" y="5946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5275487" y="-155195"/>
            <a:ext cx="8536036" cy="6968510"/>
          </a:xfrm>
          <a:custGeom>
            <a:avLst/>
            <a:gdLst/>
            <a:ahLst/>
            <a:cxnLst/>
            <a:rect l="l" t="t" r="r" b="b"/>
            <a:pathLst>
              <a:path w="8536036" h="6968510">
                <a:moveTo>
                  <a:pt x="0" y="0"/>
                </a:moveTo>
                <a:lnTo>
                  <a:pt x="8536037" y="0"/>
                </a:lnTo>
                <a:lnTo>
                  <a:pt x="8536037" y="6968509"/>
                </a:lnTo>
                <a:lnTo>
                  <a:pt x="0" y="6968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95484">
            <a:off x="-1952676" y="5701556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8" y="0"/>
                </a:lnTo>
                <a:lnTo>
                  <a:pt x="7358178" y="1913127"/>
                </a:lnTo>
                <a:lnTo>
                  <a:pt x="0" y="1913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700908">
            <a:off x="13301167" y="2610905"/>
            <a:ext cx="7358179" cy="1913126"/>
          </a:xfrm>
          <a:custGeom>
            <a:avLst/>
            <a:gdLst/>
            <a:ahLst/>
            <a:cxnLst/>
            <a:rect l="l" t="t" r="r" b="b"/>
            <a:pathLst>
              <a:path w="7358179" h="1913126">
                <a:moveTo>
                  <a:pt x="0" y="0"/>
                </a:moveTo>
                <a:lnTo>
                  <a:pt x="7358179" y="0"/>
                </a:lnTo>
                <a:lnTo>
                  <a:pt x="7358179" y="1913126"/>
                </a:lnTo>
                <a:lnTo>
                  <a:pt x="0" y="1913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9249" y="0"/>
            <a:ext cx="13647761" cy="10287000"/>
          </a:xfrm>
          <a:custGeom>
            <a:avLst/>
            <a:gdLst/>
            <a:ahLst/>
            <a:cxnLst/>
            <a:rect l="l" t="t" r="r" b="b"/>
            <a:pathLst>
              <a:path w="13647761" h="10287000">
                <a:moveTo>
                  <a:pt x="0" y="0"/>
                </a:moveTo>
                <a:lnTo>
                  <a:pt x="13647761" y="0"/>
                </a:lnTo>
                <a:lnTo>
                  <a:pt x="136477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6532" y="0"/>
            <a:ext cx="13074935" cy="10182106"/>
          </a:xfrm>
          <a:custGeom>
            <a:avLst/>
            <a:gdLst/>
            <a:ahLst/>
            <a:cxnLst/>
            <a:rect l="l" t="t" r="r" b="b"/>
            <a:pathLst>
              <a:path w="13074935" h="10182106">
                <a:moveTo>
                  <a:pt x="0" y="0"/>
                </a:moveTo>
                <a:lnTo>
                  <a:pt x="13074936" y="0"/>
                </a:lnTo>
                <a:lnTo>
                  <a:pt x="13074936" y="10182106"/>
                </a:lnTo>
                <a:lnTo>
                  <a:pt x="0" y="1018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4608" y="0"/>
            <a:ext cx="13209631" cy="10287000"/>
          </a:xfrm>
          <a:custGeom>
            <a:avLst/>
            <a:gdLst/>
            <a:ahLst/>
            <a:cxnLst/>
            <a:rect l="l" t="t" r="r" b="b"/>
            <a:pathLst>
              <a:path w="13209631" h="10287000">
                <a:moveTo>
                  <a:pt x="0" y="0"/>
                </a:moveTo>
                <a:lnTo>
                  <a:pt x="13209630" y="0"/>
                </a:lnTo>
                <a:lnTo>
                  <a:pt x="1320963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1092" y="0"/>
            <a:ext cx="11961628" cy="10287000"/>
          </a:xfrm>
          <a:custGeom>
            <a:avLst/>
            <a:gdLst/>
            <a:ahLst/>
            <a:cxnLst/>
            <a:rect l="l" t="t" r="r" b="b"/>
            <a:pathLst>
              <a:path w="11961628" h="10287000">
                <a:moveTo>
                  <a:pt x="0" y="0"/>
                </a:moveTo>
                <a:lnTo>
                  <a:pt x="11961628" y="0"/>
                </a:lnTo>
                <a:lnTo>
                  <a:pt x="119616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34890" y="2859736"/>
            <a:ext cx="1516846" cy="452729"/>
          </a:xfrm>
          <a:custGeom>
            <a:avLst/>
            <a:gdLst/>
            <a:ahLst/>
            <a:cxnLst/>
            <a:rect l="l" t="t" r="r" b="b"/>
            <a:pathLst>
              <a:path w="1516846" h="452729">
                <a:moveTo>
                  <a:pt x="0" y="0"/>
                </a:moveTo>
                <a:lnTo>
                  <a:pt x="1516846" y="0"/>
                </a:lnTo>
                <a:lnTo>
                  <a:pt x="1516846" y="452728"/>
                </a:lnTo>
                <a:lnTo>
                  <a:pt x="0" y="45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04505" y="0"/>
            <a:ext cx="13316505" cy="10287000"/>
          </a:xfrm>
          <a:custGeom>
            <a:avLst/>
            <a:gdLst/>
            <a:ahLst/>
            <a:cxnLst/>
            <a:rect l="l" t="t" r="r" b="b"/>
            <a:pathLst>
              <a:path w="13316505" h="10287000">
                <a:moveTo>
                  <a:pt x="0" y="0"/>
                </a:moveTo>
                <a:lnTo>
                  <a:pt x="13316505" y="0"/>
                </a:lnTo>
                <a:lnTo>
                  <a:pt x="133165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1092" y="79143"/>
            <a:ext cx="12739182" cy="10128714"/>
          </a:xfrm>
          <a:custGeom>
            <a:avLst/>
            <a:gdLst/>
            <a:ahLst/>
            <a:cxnLst/>
            <a:rect l="l" t="t" r="r" b="b"/>
            <a:pathLst>
              <a:path w="12739182" h="10128714">
                <a:moveTo>
                  <a:pt x="0" y="0"/>
                </a:moveTo>
                <a:lnTo>
                  <a:pt x="12739182" y="0"/>
                </a:lnTo>
                <a:lnTo>
                  <a:pt x="12739182" y="10128714"/>
                </a:lnTo>
                <a:lnTo>
                  <a:pt x="0" y="10128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61" r="-3361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80888" y="0"/>
            <a:ext cx="13273548" cy="10287000"/>
          </a:xfrm>
          <a:custGeom>
            <a:avLst/>
            <a:gdLst/>
            <a:ahLst/>
            <a:cxnLst/>
            <a:rect l="l" t="t" r="r" b="b"/>
            <a:pathLst>
              <a:path w="13273548" h="10287000">
                <a:moveTo>
                  <a:pt x="0" y="0"/>
                </a:moveTo>
                <a:lnTo>
                  <a:pt x="13273548" y="0"/>
                </a:lnTo>
                <a:lnTo>
                  <a:pt x="132735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5120" y="-152719"/>
            <a:ext cx="13804587" cy="10439719"/>
          </a:xfrm>
          <a:custGeom>
            <a:avLst/>
            <a:gdLst/>
            <a:ahLst/>
            <a:cxnLst/>
            <a:rect l="l" t="t" r="r" b="b"/>
            <a:pathLst>
              <a:path w="13804587" h="10439719">
                <a:moveTo>
                  <a:pt x="0" y="0"/>
                </a:moveTo>
                <a:lnTo>
                  <a:pt x="13804587" y="0"/>
                </a:lnTo>
                <a:lnTo>
                  <a:pt x="13804587" y="10439719"/>
                </a:lnTo>
                <a:lnTo>
                  <a:pt x="0" y="1043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54608" y="0"/>
            <a:ext cx="14140206" cy="10287000"/>
          </a:xfrm>
          <a:custGeom>
            <a:avLst/>
            <a:gdLst/>
            <a:ahLst/>
            <a:cxnLst/>
            <a:rect l="l" t="t" r="r" b="b"/>
            <a:pathLst>
              <a:path w="14140206" h="10287000">
                <a:moveTo>
                  <a:pt x="0" y="0"/>
                </a:moveTo>
                <a:lnTo>
                  <a:pt x="14140206" y="0"/>
                </a:lnTo>
                <a:lnTo>
                  <a:pt x="141402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05734" y="0"/>
            <a:ext cx="13586458" cy="10155878"/>
          </a:xfrm>
          <a:custGeom>
            <a:avLst/>
            <a:gdLst/>
            <a:ahLst/>
            <a:cxnLst/>
            <a:rect l="l" t="t" r="r" b="b"/>
            <a:pathLst>
              <a:path w="13586458" h="10155878">
                <a:moveTo>
                  <a:pt x="0" y="0"/>
                </a:moveTo>
                <a:lnTo>
                  <a:pt x="13586458" y="0"/>
                </a:lnTo>
                <a:lnTo>
                  <a:pt x="13586458" y="10155878"/>
                </a:lnTo>
                <a:lnTo>
                  <a:pt x="0" y="10155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4261" y="6677503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0" y="0"/>
                </a:moveTo>
                <a:lnTo>
                  <a:pt x="6103109" y="0"/>
                </a:lnTo>
                <a:lnTo>
                  <a:pt x="6103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184892" y="-1028700"/>
            <a:ext cx="6103108" cy="4114800"/>
          </a:xfrm>
          <a:custGeom>
            <a:avLst/>
            <a:gdLst/>
            <a:ahLst/>
            <a:cxnLst/>
            <a:rect l="l" t="t" r="r" b="b"/>
            <a:pathLst>
              <a:path w="6103108" h="4114800">
                <a:moveTo>
                  <a:pt x="6103108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6103108" y="0"/>
                </a:lnTo>
                <a:lnTo>
                  <a:pt x="6103108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54823" y="-455023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2605" y="6043612"/>
            <a:ext cx="2369825" cy="2300885"/>
          </a:xfrm>
          <a:custGeom>
            <a:avLst/>
            <a:gdLst/>
            <a:ahLst/>
            <a:cxnLst/>
            <a:rect l="l" t="t" r="r" b="b"/>
            <a:pathLst>
              <a:path w="2369825" h="2300885">
                <a:moveTo>
                  <a:pt x="0" y="0"/>
                </a:moveTo>
                <a:lnTo>
                  <a:pt x="2369825" y="0"/>
                </a:lnTo>
                <a:lnTo>
                  <a:pt x="2369825" y="2300885"/>
                </a:lnTo>
                <a:lnTo>
                  <a:pt x="0" y="2300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7400" y="428625"/>
            <a:ext cx="14648899" cy="941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II/ CHUẨN BỊ: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 Máy chiếu, vi tính, đàn.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 Giáo án điện tử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 Lô tô về con vật sống trong rừng.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-Mộtsốbàihát, tròchơivềcác con vậtsốngtRONGRỪNG.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III/ TIẾN TRÌNHTHỰCHIỆN: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 * HOẠT ĐỘNG 1: GÂYHỨNGTHÚ</a:t>
            </a:r>
          </a:p>
          <a:p>
            <a:pPr algn="ctr">
              <a:lnSpc>
                <a:spcPts val="6020"/>
              </a:lnSpc>
            </a:pPr>
            <a:r>
              <a:rPr lang="en-US" sz="5017" spc="150">
                <a:solidFill>
                  <a:srgbClr val="000000"/>
                </a:solidFill>
                <a:latin typeface="Asap"/>
                <a:ea typeface="Asap"/>
                <a:cs typeface="Asap"/>
                <a:sym typeface="Asap"/>
              </a:rPr>
              <a:t>- CÔ CÙNG TRẺ VẬN ĐỘNG BÀI “CHÚ VOI CON Ở BẢN ĐÔN”</a:t>
            </a:r>
          </a:p>
          <a:p>
            <a:pPr marL="0" lvl="0" indent="0" algn="ctr">
              <a:lnSpc>
                <a:spcPts val="13980"/>
              </a:lnSpc>
              <a:spcBef>
                <a:spcPct val="0"/>
              </a:spcBef>
            </a:pPr>
            <a:endParaRPr lang="en-US" sz="5017" spc="150">
              <a:solidFill>
                <a:srgbClr val="00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7" name="Freeform 7"/>
          <p:cNvSpPr/>
          <p:nvPr/>
        </p:nvSpPr>
        <p:spPr>
          <a:xfrm flipV="1">
            <a:off x="0" y="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4114800"/>
                </a:moveTo>
                <a:lnTo>
                  <a:pt x="4114800" y="4114800"/>
                </a:lnTo>
                <a:lnTo>
                  <a:pt x="41148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418111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49259" y="2231189"/>
            <a:ext cx="13078478" cy="6100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1"/>
              </a:lnSpc>
            </a:pPr>
            <a:r>
              <a:rPr lang="en-US" sz="15595">
                <a:solidFill>
                  <a:srgbClr val="FFFFFF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XIN CHÂN TTHÀNH CẢM ƠN!</a:t>
            </a:r>
          </a:p>
        </p:txBody>
      </p:sp>
      <p:sp>
        <p:nvSpPr>
          <p:cNvPr id="3" name="Freeform 3"/>
          <p:cNvSpPr/>
          <p:nvPr/>
        </p:nvSpPr>
        <p:spPr>
          <a:xfrm>
            <a:off x="14082914" y="656130"/>
            <a:ext cx="3242195" cy="1568464"/>
          </a:xfrm>
          <a:custGeom>
            <a:avLst/>
            <a:gdLst/>
            <a:ahLst/>
            <a:cxnLst/>
            <a:rect l="l" t="t" r="r" b="b"/>
            <a:pathLst>
              <a:path w="3242195" h="1568464">
                <a:moveTo>
                  <a:pt x="0" y="0"/>
                </a:moveTo>
                <a:lnTo>
                  <a:pt x="3242195" y="0"/>
                </a:lnTo>
                <a:lnTo>
                  <a:pt x="3242195" y="1568465"/>
                </a:lnTo>
                <a:lnTo>
                  <a:pt x="0" y="15684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24491" y="1234531"/>
            <a:ext cx="1516846" cy="411662"/>
          </a:xfrm>
          <a:custGeom>
            <a:avLst/>
            <a:gdLst/>
            <a:ahLst/>
            <a:cxnLst/>
            <a:rect l="l" t="t" r="r" b="b"/>
            <a:pathLst>
              <a:path w="1516846" h="411662">
                <a:moveTo>
                  <a:pt x="0" y="0"/>
                </a:moveTo>
                <a:lnTo>
                  <a:pt x="1516846" y="0"/>
                </a:lnTo>
                <a:lnTo>
                  <a:pt x="1516846" y="411662"/>
                </a:lnTo>
                <a:lnTo>
                  <a:pt x="0" y="411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04012" y="7750266"/>
            <a:ext cx="3110577" cy="3016068"/>
          </a:xfrm>
          <a:custGeom>
            <a:avLst/>
            <a:gdLst/>
            <a:ahLst/>
            <a:cxnLst/>
            <a:rect l="l" t="t" r="r" b="b"/>
            <a:pathLst>
              <a:path w="3110577" h="3016068">
                <a:moveTo>
                  <a:pt x="0" y="0"/>
                </a:moveTo>
                <a:lnTo>
                  <a:pt x="3110576" y="0"/>
                </a:lnTo>
                <a:lnTo>
                  <a:pt x="3110576" y="3016068"/>
                </a:lnTo>
                <a:lnTo>
                  <a:pt x="0" y="3016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7432" y="6317207"/>
            <a:ext cx="2460829" cy="3553986"/>
          </a:xfrm>
          <a:custGeom>
            <a:avLst/>
            <a:gdLst/>
            <a:ahLst/>
            <a:cxnLst/>
            <a:rect l="l" t="t" r="r" b="b"/>
            <a:pathLst>
              <a:path w="2460829" h="3553986">
                <a:moveTo>
                  <a:pt x="0" y="0"/>
                </a:moveTo>
                <a:lnTo>
                  <a:pt x="2460829" y="0"/>
                </a:lnTo>
                <a:lnTo>
                  <a:pt x="2460829" y="3553986"/>
                </a:lnTo>
                <a:lnTo>
                  <a:pt x="0" y="355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99222" y="-244270"/>
            <a:ext cx="4894091" cy="2374582"/>
          </a:xfrm>
          <a:custGeom>
            <a:avLst/>
            <a:gdLst/>
            <a:ahLst/>
            <a:cxnLst/>
            <a:rect l="l" t="t" r="r" b="b"/>
            <a:pathLst>
              <a:path w="4894091" h="2374582">
                <a:moveTo>
                  <a:pt x="0" y="0"/>
                </a:moveTo>
                <a:lnTo>
                  <a:pt x="4894091" y="0"/>
                </a:lnTo>
                <a:lnTo>
                  <a:pt x="4894091" y="2374582"/>
                </a:lnTo>
                <a:lnTo>
                  <a:pt x="0" y="2374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39882" y="9258300"/>
            <a:ext cx="4685227" cy="1225786"/>
          </a:xfrm>
          <a:custGeom>
            <a:avLst/>
            <a:gdLst/>
            <a:ahLst/>
            <a:cxnLst/>
            <a:rect l="l" t="t" r="r" b="b"/>
            <a:pathLst>
              <a:path w="4685227" h="1225786">
                <a:moveTo>
                  <a:pt x="0" y="0"/>
                </a:moveTo>
                <a:lnTo>
                  <a:pt x="4685227" y="0"/>
                </a:lnTo>
                <a:lnTo>
                  <a:pt x="4685227" y="1225786"/>
                </a:lnTo>
                <a:lnTo>
                  <a:pt x="0" y="1225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7555442"/>
            <a:ext cx="1516846" cy="194824"/>
          </a:xfrm>
          <a:custGeom>
            <a:avLst/>
            <a:gdLst/>
            <a:ahLst/>
            <a:cxnLst/>
            <a:rect l="l" t="t" r="r" b="b"/>
            <a:pathLst>
              <a:path w="1516846" h="194824">
                <a:moveTo>
                  <a:pt x="0" y="0"/>
                </a:moveTo>
                <a:lnTo>
                  <a:pt x="1516846" y="0"/>
                </a:lnTo>
                <a:lnTo>
                  <a:pt x="1516846" y="194824"/>
                </a:lnTo>
                <a:lnTo>
                  <a:pt x="0" y="194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99278" y="46376"/>
            <a:ext cx="1935613" cy="2376310"/>
          </a:xfrm>
          <a:custGeom>
            <a:avLst/>
            <a:gdLst/>
            <a:ahLst/>
            <a:cxnLst/>
            <a:rect l="l" t="t" r="r" b="b"/>
            <a:pathLst>
              <a:path w="1935613" h="2376310">
                <a:moveTo>
                  <a:pt x="0" y="0"/>
                </a:moveTo>
                <a:lnTo>
                  <a:pt x="1935612" y="0"/>
                </a:lnTo>
                <a:lnTo>
                  <a:pt x="1935612" y="2376310"/>
                </a:lnTo>
                <a:lnTo>
                  <a:pt x="0" y="23763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34890" y="2859736"/>
            <a:ext cx="1516846" cy="452729"/>
          </a:xfrm>
          <a:custGeom>
            <a:avLst/>
            <a:gdLst/>
            <a:ahLst/>
            <a:cxnLst/>
            <a:rect l="l" t="t" r="r" b="b"/>
            <a:pathLst>
              <a:path w="1516846" h="452729">
                <a:moveTo>
                  <a:pt x="0" y="0"/>
                </a:moveTo>
                <a:lnTo>
                  <a:pt x="1516846" y="0"/>
                </a:lnTo>
                <a:lnTo>
                  <a:pt x="1516846" y="452728"/>
                </a:lnTo>
                <a:lnTo>
                  <a:pt x="0" y="4527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2156"/>
            <a:ext cx="18288000" cy="11964942"/>
          </a:xfrm>
          <a:custGeom>
            <a:avLst/>
            <a:gdLst/>
            <a:ahLst/>
            <a:cxnLst/>
            <a:rect l="l" t="t" r="r" b="b"/>
            <a:pathLst>
              <a:path w="18288000" h="11964942">
                <a:moveTo>
                  <a:pt x="0" y="0"/>
                </a:moveTo>
                <a:lnTo>
                  <a:pt x="18288000" y="0"/>
                </a:lnTo>
                <a:lnTo>
                  <a:pt x="18288000" y="11964943"/>
                </a:lnTo>
                <a:lnTo>
                  <a:pt x="0" y="119649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1" t="-2211" b="-22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49231" y="33390"/>
            <a:ext cx="6825853" cy="1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0"/>
              </a:lnSpc>
              <a:spcBef>
                <a:spcPct val="0"/>
              </a:spcBef>
            </a:pPr>
            <a:r>
              <a:rPr lang="en-US" sz="53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Chúng mình cùng hát</a:t>
            </a:r>
          </a:p>
          <a:p>
            <a:pPr algn="ctr">
              <a:lnSpc>
                <a:spcPts val="7530"/>
              </a:lnSpc>
              <a:spcBef>
                <a:spcPct val="0"/>
              </a:spcBef>
            </a:pPr>
            <a:r>
              <a:rPr lang="en-US" sz="53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“ Chú Voi con ở Bản Đôn”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93957" y="-819247"/>
            <a:ext cx="4788085" cy="5256381"/>
          </a:xfrm>
          <a:custGeom>
            <a:avLst/>
            <a:gdLst/>
            <a:ahLst/>
            <a:cxnLst/>
            <a:rect l="l" t="t" r="r" b="b"/>
            <a:pathLst>
              <a:path w="4788085" h="5256381">
                <a:moveTo>
                  <a:pt x="0" y="0"/>
                </a:moveTo>
                <a:lnTo>
                  <a:pt x="4788086" y="0"/>
                </a:lnTo>
                <a:lnTo>
                  <a:pt x="4788086" y="5256381"/>
                </a:lnTo>
                <a:lnTo>
                  <a:pt x="0" y="52563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06800" y="7039323"/>
            <a:ext cx="2682658" cy="3688654"/>
          </a:xfrm>
          <a:custGeom>
            <a:avLst/>
            <a:gdLst/>
            <a:ahLst/>
            <a:cxnLst/>
            <a:rect l="l" t="t" r="r" b="b"/>
            <a:pathLst>
              <a:path w="2682658" h="3688654">
                <a:moveTo>
                  <a:pt x="0" y="0"/>
                </a:moveTo>
                <a:lnTo>
                  <a:pt x="2682658" y="0"/>
                </a:lnTo>
                <a:lnTo>
                  <a:pt x="2682658" y="3688655"/>
                </a:lnTo>
                <a:lnTo>
                  <a:pt x="0" y="368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221312" y="3510310"/>
            <a:ext cx="5060979" cy="7462570"/>
          </a:xfrm>
          <a:custGeom>
            <a:avLst/>
            <a:gdLst/>
            <a:ahLst/>
            <a:cxnLst/>
            <a:rect l="l" t="t" r="r" b="b"/>
            <a:pathLst>
              <a:path w="5060979" h="7462570">
                <a:moveTo>
                  <a:pt x="5060980" y="0"/>
                </a:moveTo>
                <a:lnTo>
                  <a:pt x="0" y="0"/>
                </a:lnTo>
                <a:lnTo>
                  <a:pt x="0" y="7462569"/>
                </a:lnTo>
                <a:lnTo>
                  <a:pt x="5060980" y="7462569"/>
                </a:lnTo>
                <a:lnTo>
                  <a:pt x="506098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5056" y="508533"/>
            <a:ext cx="1929223" cy="1816977"/>
          </a:xfrm>
          <a:custGeom>
            <a:avLst/>
            <a:gdLst/>
            <a:ahLst/>
            <a:cxnLst/>
            <a:rect l="l" t="t" r="r" b="b"/>
            <a:pathLst>
              <a:path w="1929223" h="1816977">
                <a:moveTo>
                  <a:pt x="0" y="0"/>
                </a:moveTo>
                <a:lnTo>
                  <a:pt x="1929223" y="0"/>
                </a:lnTo>
                <a:lnTo>
                  <a:pt x="1929223" y="1816977"/>
                </a:lnTo>
                <a:lnTo>
                  <a:pt x="0" y="1816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1663" y="6291608"/>
            <a:ext cx="1723793" cy="1899972"/>
          </a:xfrm>
          <a:custGeom>
            <a:avLst/>
            <a:gdLst/>
            <a:ahLst/>
            <a:cxnLst/>
            <a:rect l="l" t="t" r="r" b="b"/>
            <a:pathLst>
              <a:path w="1723793" h="1899972">
                <a:moveTo>
                  <a:pt x="0" y="0"/>
                </a:moveTo>
                <a:lnTo>
                  <a:pt x="1723793" y="0"/>
                </a:lnTo>
                <a:lnTo>
                  <a:pt x="1723793" y="1899973"/>
                </a:lnTo>
                <a:lnTo>
                  <a:pt x="0" y="1899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45456" y="2729260"/>
            <a:ext cx="14126711" cy="4310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76"/>
              </a:lnSpc>
            </a:pPr>
            <a:r>
              <a:rPr lang="en-US" sz="5146">
                <a:solidFill>
                  <a:srgbClr val="4F674F"/>
                </a:solidFill>
                <a:latin typeface="Calistoga"/>
                <a:ea typeface="Calistoga"/>
                <a:cs typeface="Calistoga"/>
                <a:sym typeface="Calistoga"/>
              </a:rPr>
              <a:t>*Hoạt động 2: Khám phá </a:t>
            </a:r>
          </a:p>
          <a:p>
            <a:pPr algn="ctr">
              <a:lnSpc>
                <a:spcPts val="6176"/>
              </a:lnSpc>
            </a:pPr>
            <a:r>
              <a:rPr lang="en-US" sz="5146">
                <a:solidFill>
                  <a:srgbClr val="4F674F"/>
                </a:solidFill>
                <a:latin typeface="Calistoga"/>
                <a:ea typeface="Calistoga"/>
                <a:cs typeface="Calistoga"/>
                <a:sym typeface="Calistoga"/>
              </a:rPr>
              <a:t>-Cô cho trẻ quan sát từng con vật trên màn chiếu , đặt câu hỏi đàm thoại cho trẻ trả </a:t>
            </a:r>
          </a:p>
          <a:p>
            <a:pPr algn="ctr">
              <a:lnSpc>
                <a:spcPts val="6176"/>
              </a:lnSpc>
            </a:pPr>
            <a:r>
              <a:rPr lang="en-US" sz="5146">
                <a:solidFill>
                  <a:srgbClr val="4F674F"/>
                </a:solidFill>
                <a:latin typeface="Calistoga"/>
                <a:ea typeface="Calistoga"/>
                <a:cs typeface="Calistoga"/>
                <a:sym typeface="Calistoga"/>
              </a:rPr>
              <a:t>lời, cô gợi mở, khuyến khích trẻ trả lời.</a:t>
            </a:r>
          </a:p>
          <a:p>
            <a:pPr algn="ctr">
              <a:lnSpc>
                <a:spcPts val="9478"/>
              </a:lnSpc>
            </a:pPr>
            <a:endParaRPr lang="en-US" sz="5146">
              <a:solidFill>
                <a:srgbClr val="4F674F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222" b="-18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87625" y="0"/>
            <a:ext cx="8162239" cy="4240698"/>
          </a:xfrm>
          <a:custGeom>
            <a:avLst/>
            <a:gdLst/>
            <a:ahLst/>
            <a:cxnLst/>
            <a:rect l="l" t="t" r="r" b="b"/>
            <a:pathLst>
              <a:path w="8162239" h="4240698">
                <a:moveTo>
                  <a:pt x="0" y="0"/>
                </a:moveTo>
                <a:lnTo>
                  <a:pt x="8162239" y="0"/>
                </a:lnTo>
                <a:lnTo>
                  <a:pt x="8162239" y="4240698"/>
                </a:lnTo>
                <a:lnTo>
                  <a:pt x="0" y="4240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07" b="-13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71080" y="1028700"/>
            <a:ext cx="6995328" cy="976767"/>
          </a:xfrm>
          <a:custGeom>
            <a:avLst/>
            <a:gdLst/>
            <a:ahLst/>
            <a:cxnLst/>
            <a:rect l="l" t="t" r="r" b="b"/>
            <a:pathLst>
              <a:path w="6995328" h="976767">
                <a:moveTo>
                  <a:pt x="0" y="0"/>
                </a:moveTo>
                <a:lnTo>
                  <a:pt x="6995328" y="0"/>
                </a:lnTo>
                <a:lnTo>
                  <a:pt x="6995328" y="976767"/>
                </a:lnTo>
                <a:lnTo>
                  <a:pt x="0" y="976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897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736" y="2263604"/>
            <a:ext cx="9142527" cy="5759792"/>
          </a:xfrm>
          <a:custGeom>
            <a:avLst/>
            <a:gdLst/>
            <a:ahLst/>
            <a:cxnLst/>
            <a:rect l="l" t="t" r="r" b="b"/>
            <a:pathLst>
              <a:path w="9142527" h="5759792">
                <a:moveTo>
                  <a:pt x="0" y="0"/>
                </a:moveTo>
                <a:lnTo>
                  <a:pt x="9142528" y="0"/>
                </a:lnTo>
                <a:lnTo>
                  <a:pt x="9142528" y="5759792"/>
                </a:lnTo>
                <a:lnTo>
                  <a:pt x="0" y="5759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08867"/>
            <a:ext cx="18081091" cy="1669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7"/>
              </a:lnSpc>
              <a:spcBef>
                <a:spcPct val="0"/>
              </a:spcBef>
            </a:pPr>
            <a:r>
              <a:rPr lang="en-US" sz="4769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Đây là con gì? Con voi có đặc điểm gì? Mình( Đầu, Chân, đuôi …Voi như thế nào?Voi sống ở đâu? Voi ăn gì? Biết làm gì.?( Lồng giáo dục BVMT, lễ giáo)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4556" y="7823371"/>
            <a:ext cx="18081091" cy="171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6"/>
              </a:lnSpc>
              <a:spcBef>
                <a:spcPct val="0"/>
              </a:spcBef>
            </a:pPr>
            <a:r>
              <a:rPr lang="en-US" sz="996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CON VOI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66" b="-15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32895" y="678537"/>
            <a:ext cx="6300197" cy="5664060"/>
          </a:xfrm>
          <a:custGeom>
            <a:avLst/>
            <a:gdLst/>
            <a:ahLst/>
            <a:cxnLst/>
            <a:rect l="l" t="t" r="r" b="b"/>
            <a:pathLst>
              <a:path w="6300197" h="5664060">
                <a:moveTo>
                  <a:pt x="0" y="0"/>
                </a:moveTo>
                <a:lnTo>
                  <a:pt x="6300197" y="0"/>
                </a:lnTo>
                <a:lnTo>
                  <a:pt x="6300197" y="5664060"/>
                </a:lnTo>
                <a:lnTo>
                  <a:pt x="0" y="56640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3905" y="1287607"/>
            <a:ext cx="12671240" cy="8283823"/>
          </a:xfrm>
          <a:custGeom>
            <a:avLst/>
            <a:gdLst/>
            <a:ahLst/>
            <a:cxnLst/>
            <a:rect l="l" t="t" r="r" b="b"/>
            <a:pathLst>
              <a:path w="12671240" h="8283823">
                <a:moveTo>
                  <a:pt x="0" y="0"/>
                </a:moveTo>
                <a:lnTo>
                  <a:pt x="12671240" y="0"/>
                </a:lnTo>
                <a:lnTo>
                  <a:pt x="12671240" y="8283823"/>
                </a:lnTo>
                <a:lnTo>
                  <a:pt x="0" y="8283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55490" y="2841251"/>
            <a:ext cx="4550553" cy="6073633"/>
          </a:xfrm>
          <a:custGeom>
            <a:avLst/>
            <a:gdLst/>
            <a:ahLst/>
            <a:cxnLst/>
            <a:rect l="l" t="t" r="r" b="b"/>
            <a:pathLst>
              <a:path w="4550553" h="6073633">
                <a:moveTo>
                  <a:pt x="0" y="0"/>
                </a:moveTo>
                <a:lnTo>
                  <a:pt x="4550552" y="0"/>
                </a:lnTo>
                <a:lnTo>
                  <a:pt x="4550552" y="6073633"/>
                </a:lnTo>
                <a:lnTo>
                  <a:pt x="0" y="6073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-85725"/>
            <a:ext cx="18288000" cy="2208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Đây là con gì? Con Hổ có đặc điểm gì? Mình( Đầu, Chân, đuôi …),Tiếng kêu như thế nào? Cho trẻ bắt chước tiếng kêu của con Hổ</a:t>
            </a:r>
          </a:p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178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( Lồng giáo dục BVMT, lễ giáo)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6042" y="8743434"/>
            <a:ext cx="5420226" cy="1484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49"/>
              </a:lnSpc>
              <a:spcBef>
                <a:spcPct val="0"/>
              </a:spcBef>
            </a:pPr>
            <a:r>
              <a:rPr lang="en-US" sz="8678">
                <a:solidFill>
                  <a:srgbClr val="FFFFFF"/>
                </a:solidFill>
                <a:latin typeface="Sansita"/>
                <a:ea typeface="Sansita"/>
                <a:cs typeface="Sansita"/>
                <a:sym typeface="Sansita"/>
              </a:rPr>
              <a:t>Con hổ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Office PowerPoint</Application>
  <PresentationFormat>Custom</PresentationFormat>
  <Paragraphs>57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Saira Bold</vt:lpstr>
      <vt:lpstr>Sansita</vt:lpstr>
      <vt:lpstr>Calistoga</vt:lpstr>
      <vt:lpstr>Arial</vt:lpstr>
      <vt:lpstr>Asap</vt:lpstr>
      <vt:lpstr>Saira Heavy</vt:lpstr>
      <vt:lpstr>Calibri</vt:lpstr>
      <vt:lpstr>ไอติม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Tiêu đề ở đây</dc:title>
  <dc:creator>ASUS</dc:creator>
  <cp:lastModifiedBy>Lien Huong Nguyen</cp:lastModifiedBy>
  <cp:revision>1</cp:revision>
  <dcterms:created xsi:type="dcterms:W3CDTF">2006-08-16T00:00:00Z</dcterms:created>
  <dcterms:modified xsi:type="dcterms:W3CDTF">2025-04-19T07:37:49Z</dcterms:modified>
  <dc:identifier>DAGlCzGmHpA</dc:identifier>
</cp:coreProperties>
</file>