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Bryndan Write" panose="020B0604020202020204" charset="0"/>
      <p:regular r:id="rId10"/>
    </p:embeddedFont>
    <p:embeddedFont>
      <p:font typeface="Noto Sans" panose="020B0604020202020204" charset="0"/>
      <p:regular r:id="rId11"/>
    </p:embeddedFont>
    <p:embeddedFont>
      <p:font typeface="Open Sans" panose="020B0604020202020204" charset="0"/>
      <p:regular r:id="rId12"/>
    </p:embeddedFont>
    <p:embeddedFont>
      <p:font typeface="Calibri" panose="020F0502020204030204" pitchFamily="34" charset="0"/>
      <p:regular r:id="rId13"/>
      <p:bold r:id="rId14"/>
      <p:italic r:id="rId15"/>
      <p:boldItalic r:id="rId16"/>
    </p:embeddedFont>
    <p:embeddedFont>
      <p:font typeface="K2D" panose="020B0604020202020204" charset="-34"/>
      <p:regular r:id="rId17"/>
    </p:embeddedFont>
    <p:embeddedFont>
      <p:font typeface="Francois One" panose="020B0604020202020204" charset="0"/>
      <p:regular r:id="rId18"/>
    </p:embeddedFont>
    <p:embeddedFont>
      <p:font typeface="DejaVu Serif" panose="020B0604020202020204" charset="0"/>
      <p:regular r:id="rId19"/>
    </p:embeddedFont>
    <p:embeddedFont>
      <p:font typeface="Faustina Bold" panose="020B0604020202020204" charset="0"/>
      <p:regular r:id="rId20"/>
    </p:embeddedFont>
    <p:embeddedFont>
      <p:font typeface="Faustina" panose="020B0604020202020204" charset="0"/>
      <p:regular r:id="rId21"/>
    </p:embeddedFont>
    <p:embeddedFont>
      <p:font typeface="Poppins" panose="020B0604020202020204" charset="0"/>
      <p:regular r:id="rId22"/>
    </p:embeddedFont>
    <p:embeddedFont>
      <p:font typeface="Prompt Bold" panose="020B0604020202020204" charset="-34"/>
      <p:regular r:id="rId23"/>
    </p:embeddedFont>
    <p:embeddedFont>
      <p:font typeface="K2D Bold" panose="020B0604020202020204" charset="-34"/>
      <p:regular r:id="rId24"/>
    </p:embeddedFont>
    <p:embeddedFont>
      <p:font typeface="Prompt" panose="020B0604020202020204" charset="-3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svg"/><Relationship Id="rId7"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0.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svg"/><Relationship Id="rId7" Type="http://schemas.openxmlformats.org/officeDocument/2006/relationships/image" Target="../media/image2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3.emf"/><Relationship Id="rId4" Type="http://schemas.openxmlformats.org/officeDocument/2006/relationships/image" Target="../media/image5.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915524" y="1561433"/>
            <a:ext cx="15544909" cy="7830748"/>
          </a:xfrm>
          <a:custGeom>
            <a:avLst/>
            <a:gdLst/>
            <a:ahLst/>
            <a:cxnLst/>
            <a:rect l="l" t="t" r="r" b="b"/>
            <a:pathLst>
              <a:path w="15544909" h="7830748">
                <a:moveTo>
                  <a:pt x="0" y="0"/>
                </a:moveTo>
                <a:lnTo>
                  <a:pt x="15544909" y="0"/>
                </a:lnTo>
                <a:lnTo>
                  <a:pt x="15544909" y="7830748"/>
                </a:lnTo>
                <a:lnTo>
                  <a:pt x="0" y="78307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1725118" y="498904"/>
            <a:ext cx="20183996" cy="1194814"/>
          </a:xfrm>
          <a:prstGeom prst="rect">
            <a:avLst/>
          </a:prstGeom>
        </p:spPr>
        <p:txBody>
          <a:bodyPr lIns="0" tIns="0" rIns="0" bIns="0" rtlCol="0" anchor="t">
            <a:spAutoFit/>
          </a:bodyPr>
          <a:lstStyle/>
          <a:p>
            <a:pPr algn="ctr">
              <a:lnSpc>
                <a:spcPts val="4991"/>
              </a:lnSpc>
            </a:pPr>
            <a:r>
              <a:rPr lang="en-US" sz="4991" b="1" dirty="0">
                <a:latin typeface="Francois One"/>
                <a:ea typeface="Francois One"/>
                <a:cs typeface="Francois One"/>
                <a:sym typeface="Francois One"/>
              </a:rPr>
              <a:t>UBND THỊ XÃ BUÔN HỒ</a:t>
            </a:r>
          </a:p>
          <a:p>
            <a:pPr algn="ctr">
              <a:lnSpc>
                <a:spcPts val="4191"/>
              </a:lnSpc>
            </a:pPr>
            <a:r>
              <a:rPr lang="en-US" sz="4191" b="1" dirty="0">
                <a:latin typeface="Francois One"/>
                <a:ea typeface="Francois One"/>
                <a:cs typeface="Francois One"/>
                <a:sym typeface="Francois One"/>
              </a:rPr>
              <a:t>TRƯỜNG MẪU GIÁO HOA SỮA</a:t>
            </a:r>
          </a:p>
        </p:txBody>
      </p:sp>
      <p:sp>
        <p:nvSpPr>
          <p:cNvPr id="5" name="Freeform 5"/>
          <p:cNvSpPr/>
          <p:nvPr/>
        </p:nvSpPr>
        <p:spPr>
          <a:xfrm rot="-3063825">
            <a:off x="1499980" y="6605039"/>
            <a:ext cx="1925370" cy="3229132"/>
          </a:xfrm>
          <a:custGeom>
            <a:avLst/>
            <a:gdLst/>
            <a:ahLst/>
            <a:cxnLst/>
            <a:rect l="l" t="t" r="r" b="b"/>
            <a:pathLst>
              <a:path w="1925370" h="3229132">
                <a:moveTo>
                  <a:pt x="0" y="0"/>
                </a:moveTo>
                <a:lnTo>
                  <a:pt x="1925370" y="0"/>
                </a:lnTo>
                <a:lnTo>
                  <a:pt x="1925370" y="3229132"/>
                </a:lnTo>
                <a:lnTo>
                  <a:pt x="0" y="322913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4925703" y="700077"/>
            <a:ext cx="2180844" cy="4114800"/>
          </a:xfrm>
          <a:custGeom>
            <a:avLst/>
            <a:gdLst/>
            <a:ahLst/>
            <a:cxnLst/>
            <a:rect l="l" t="t" r="r" b="b"/>
            <a:pathLst>
              <a:path w="2180844" h="4114800">
                <a:moveTo>
                  <a:pt x="0" y="0"/>
                </a:moveTo>
                <a:lnTo>
                  <a:pt x="2180844" y="0"/>
                </a:lnTo>
                <a:lnTo>
                  <a:pt x="2180844"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rot="-1634560">
            <a:off x="-383500" y="113939"/>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9" name="Group 9"/>
          <p:cNvGrpSpPr/>
          <p:nvPr/>
        </p:nvGrpSpPr>
        <p:grpSpPr>
          <a:xfrm>
            <a:off x="678776" y="3930789"/>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34016" y="8219605"/>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840354" y="89905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4104912" y="9392181"/>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5137691" y="760938"/>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128850" y="700077"/>
            <a:ext cx="267762" cy="2677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7460433" y="3663027"/>
            <a:ext cx="267762" cy="26776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1086318" y="1987486"/>
            <a:ext cx="15979192" cy="6694140"/>
          </a:xfrm>
          <a:prstGeom prst="rect">
            <a:avLst/>
          </a:prstGeom>
        </p:spPr>
        <p:txBody>
          <a:bodyPr wrap="square" lIns="0" tIns="0" rIns="0" bIns="0" rtlCol="0" anchor="t">
            <a:spAutoFit/>
          </a:bodyPr>
          <a:lstStyle/>
          <a:p>
            <a:pPr algn="ctr">
              <a:lnSpc>
                <a:spcPts val="8741"/>
              </a:lnSpc>
            </a:pPr>
            <a:r>
              <a:rPr lang="en-US" sz="4400" b="1" dirty="0">
                <a:solidFill>
                  <a:srgbClr val="000000"/>
                </a:solidFill>
                <a:latin typeface="Faustina Bold"/>
                <a:ea typeface="Faustina Bold"/>
                <a:cs typeface="Faustina Bold"/>
                <a:sym typeface="Faustina Bold"/>
              </a:rPr>
              <a:t>LĨNH VỰC PHÁT TRIỂN THẾ CHẤT.</a:t>
            </a:r>
          </a:p>
          <a:p>
            <a:pPr algn="ctr">
              <a:lnSpc>
                <a:spcPts val="8741"/>
              </a:lnSpc>
            </a:pPr>
            <a:r>
              <a:rPr lang="en-US" sz="4400" dirty="0">
                <a:solidFill>
                  <a:srgbClr val="000000"/>
                </a:solidFill>
                <a:latin typeface="Faustina"/>
                <a:ea typeface="Faustina"/>
                <a:cs typeface="Faustina"/>
                <a:sym typeface="Faustina"/>
              </a:rPr>
              <a:t>CHỦ ĐỀ: </a:t>
            </a:r>
            <a:r>
              <a:rPr lang="vi-VN" sz="4400" b="1" dirty="0" smtClean="0">
                <a:solidFill>
                  <a:srgbClr val="004AAD"/>
                </a:solidFill>
                <a:latin typeface="Faustina Bold"/>
                <a:ea typeface="Faustina Bold"/>
                <a:cs typeface="Faustina Bold"/>
                <a:sym typeface="Faustina Bold"/>
              </a:rPr>
              <a:t>THỰC VẬT</a:t>
            </a:r>
            <a:endParaRPr lang="en-US" sz="4400" b="1" dirty="0">
              <a:solidFill>
                <a:srgbClr val="004AAD"/>
              </a:solidFill>
              <a:latin typeface="Faustina Bold"/>
              <a:ea typeface="Faustina Bold"/>
              <a:cs typeface="Faustina Bold"/>
              <a:sym typeface="Faustina Bold"/>
            </a:endParaRPr>
          </a:p>
          <a:p>
            <a:pPr algn="ctr">
              <a:lnSpc>
                <a:spcPts val="8741"/>
              </a:lnSpc>
              <a:spcBef>
                <a:spcPct val="0"/>
              </a:spcBef>
            </a:pPr>
            <a:r>
              <a:rPr lang="en-US" sz="4400" dirty="0">
                <a:solidFill>
                  <a:srgbClr val="000000"/>
                </a:solidFill>
                <a:latin typeface="Faustina"/>
                <a:ea typeface="Faustina"/>
                <a:cs typeface="Faustina"/>
                <a:sym typeface="Faustina"/>
              </a:rPr>
              <a:t>CHỦ ĐỀ NHÁNH: </a:t>
            </a:r>
            <a:r>
              <a:rPr lang="vi-VN" sz="4400" b="1" dirty="0" smtClean="0">
                <a:solidFill>
                  <a:srgbClr val="004AAD"/>
                </a:solidFill>
                <a:latin typeface="Faustina Bold"/>
                <a:ea typeface="Faustina"/>
                <a:cs typeface="Faustina"/>
                <a:sym typeface="Faustina Bold"/>
              </a:rPr>
              <a:t>NGÀY TẾT VÀ MÙA XUÂN</a:t>
            </a:r>
            <a:endParaRPr lang="en-US" sz="4400" b="1" dirty="0">
              <a:solidFill>
                <a:srgbClr val="004AAD"/>
              </a:solidFill>
              <a:latin typeface="Faustina Bold"/>
              <a:ea typeface="Faustina Bold"/>
              <a:cs typeface="Faustina Bold"/>
              <a:sym typeface="Faustina Bold"/>
            </a:endParaRPr>
          </a:p>
          <a:p>
            <a:pPr algn="ctr">
              <a:lnSpc>
                <a:spcPts val="8741"/>
              </a:lnSpc>
              <a:spcBef>
                <a:spcPct val="0"/>
              </a:spcBef>
            </a:pPr>
            <a:r>
              <a:rPr lang="en-US" sz="4400" dirty="0">
                <a:solidFill>
                  <a:srgbClr val="000000"/>
                </a:solidFill>
                <a:latin typeface="Faustina"/>
                <a:ea typeface="Faustina"/>
                <a:cs typeface="Faustina"/>
                <a:sym typeface="Faustina"/>
              </a:rPr>
              <a:t>ĐỀ TÀI:</a:t>
            </a:r>
            <a:r>
              <a:rPr lang="en-US" sz="4400" b="1" dirty="0">
                <a:solidFill>
                  <a:srgbClr val="004AAD"/>
                </a:solidFill>
                <a:latin typeface="Faustina Bold"/>
                <a:ea typeface="Faustina Bold"/>
                <a:cs typeface="Faustina Bold"/>
                <a:sym typeface="Faustina Bold"/>
              </a:rPr>
              <a:t> </a:t>
            </a:r>
            <a:r>
              <a:rPr lang="vi-VN" sz="4400" b="1" dirty="0" smtClean="0">
                <a:solidFill>
                  <a:srgbClr val="FF3131"/>
                </a:solidFill>
                <a:latin typeface="Faustina Bold"/>
                <a:ea typeface="Faustina Bold"/>
                <a:cs typeface="Faustina Bold"/>
                <a:sym typeface="Faustina Bold"/>
              </a:rPr>
              <a:t>ĐẬP VÀ BẮT BÓNG BẰNG HAI TAY</a:t>
            </a:r>
            <a:endParaRPr lang="en-US" sz="4400" b="1" dirty="0">
              <a:solidFill>
                <a:srgbClr val="FF3131"/>
              </a:solidFill>
              <a:latin typeface="Faustina Bold"/>
              <a:ea typeface="Faustina Bold"/>
              <a:cs typeface="Faustina Bold"/>
              <a:sym typeface="Faustina Bold"/>
            </a:endParaRPr>
          </a:p>
          <a:p>
            <a:pPr algn="ctr">
              <a:lnSpc>
                <a:spcPts val="8741"/>
              </a:lnSpc>
              <a:spcBef>
                <a:spcPct val="0"/>
              </a:spcBef>
            </a:pPr>
            <a:r>
              <a:rPr lang="en-US" sz="4400" dirty="0">
                <a:solidFill>
                  <a:srgbClr val="000000"/>
                </a:solidFill>
                <a:latin typeface="Faustina"/>
                <a:ea typeface="Faustina"/>
                <a:cs typeface="Faustina"/>
                <a:sym typeface="Faustina"/>
              </a:rPr>
              <a:t>NGƯỜI DẠY: </a:t>
            </a:r>
            <a:r>
              <a:rPr lang="vi-VN" sz="4400" b="1" dirty="0" smtClean="0">
                <a:solidFill>
                  <a:srgbClr val="000000"/>
                </a:solidFill>
                <a:latin typeface="Faustina Bold"/>
                <a:ea typeface="Faustina Bold"/>
                <a:cs typeface="Faustina Bold"/>
                <a:sym typeface="Faustina Bold"/>
              </a:rPr>
              <a:t>MAI THỊ </a:t>
            </a:r>
            <a:r>
              <a:rPr lang="vi-VN" sz="4400" b="1" dirty="0" smtClean="0">
                <a:solidFill>
                  <a:srgbClr val="000000"/>
                </a:solidFill>
                <a:latin typeface="Faustina Bold"/>
                <a:ea typeface="Faustina Bold"/>
                <a:cs typeface="Faustina Bold"/>
                <a:sym typeface="Faustina Bold"/>
              </a:rPr>
              <a:t>HƯƠNG</a:t>
            </a:r>
          </a:p>
          <a:p>
            <a:pPr algn="ctr">
              <a:lnSpc>
                <a:spcPts val="8741"/>
              </a:lnSpc>
              <a:spcBef>
                <a:spcPct val="0"/>
              </a:spcBef>
            </a:pPr>
            <a:r>
              <a:rPr lang="vi-VN" sz="4400" b="1" dirty="0" smtClean="0">
                <a:solidFill>
                  <a:srgbClr val="000000"/>
                </a:solidFill>
                <a:latin typeface="Faustina Bold"/>
                <a:ea typeface="Faustina Bold"/>
                <a:cs typeface="Faustina Bold"/>
                <a:sym typeface="Faustina Bold"/>
              </a:rPr>
              <a:t>NGÀY DẠY</a:t>
            </a:r>
            <a:r>
              <a:rPr lang="vi-VN" sz="4400" b="1" smtClean="0">
                <a:solidFill>
                  <a:srgbClr val="000000"/>
                </a:solidFill>
                <a:latin typeface="Faustina Bold"/>
                <a:ea typeface="Faustina Bold"/>
                <a:cs typeface="Faustina Bold"/>
                <a:sym typeface="Faustina Bold"/>
              </a:rPr>
              <a:t>: 20/1/2025</a:t>
            </a:r>
            <a:endParaRPr lang="en-US" sz="4400" b="1" dirty="0">
              <a:solidFill>
                <a:srgbClr val="000000"/>
              </a:solidFill>
              <a:latin typeface="Faustina Bold"/>
              <a:ea typeface="Faustina Bold"/>
              <a:cs typeface="Faustina Bold"/>
              <a:sym typeface="Faustina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634560">
            <a:off x="-82440" y="-62622"/>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458115" y="2630359"/>
            <a:ext cx="267762" cy="2677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4819" y="6574171"/>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840354" y="8990538"/>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11291" y="759392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556488" y="5727149"/>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rot="-1617254">
            <a:off x="1609299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5" name="Freeform 25"/>
          <p:cNvSpPr/>
          <p:nvPr/>
        </p:nvSpPr>
        <p:spPr>
          <a:xfrm rot="-206157">
            <a:off x="15104495" y="700229"/>
            <a:ext cx="2633934" cy="2942943"/>
          </a:xfrm>
          <a:custGeom>
            <a:avLst/>
            <a:gdLst/>
            <a:ahLst/>
            <a:cxnLst/>
            <a:rect l="l" t="t" r="r" b="b"/>
            <a:pathLst>
              <a:path w="2633934" h="2942943">
                <a:moveTo>
                  <a:pt x="0" y="0"/>
                </a:moveTo>
                <a:lnTo>
                  <a:pt x="2633933" y="0"/>
                </a:lnTo>
                <a:lnTo>
                  <a:pt x="2633933" y="2942942"/>
                </a:lnTo>
                <a:lnTo>
                  <a:pt x="0" y="29429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6" name="Freeform 26"/>
          <p:cNvSpPr/>
          <p:nvPr/>
        </p:nvSpPr>
        <p:spPr>
          <a:xfrm rot="-1091314">
            <a:off x="198252" y="7727809"/>
            <a:ext cx="2247620" cy="2136175"/>
          </a:xfrm>
          <a:custGeom>
            <a:avLst/>
            <a:gdLst/>
            <a:ahLst/>
            <a:cxnLst/>
            <a:rect l="l" t="t" r="r" b="b"/>
            <a:pathLst>
              <a:path w="2247620" h="2136175">
                <a:moveTo>
                  <a:pt x="0" y="0"/>
                </a:moveTo>
                <a:lnTo>
                  <a:pt x="2247619" y="0"/>
                </a:lnTo>
                <a:lnTo>
                  <a:pt x="2247619" y="2136176"/>
                </a:lnTo>
                <a:lnTo>
                  <a:pt x="0" y="21361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7" name="TextBox 27"/>
          <p:cNvSpPr txBox="1"/>
          <p:nvPr/>
        </p:nvSpPr>
        <p:spPr>
          <a:xfrm>
            <a:off x="5137691" y="1533525"/>
            <a:ext cx="8806909" cy="718145"/>
          </a:xfrm>
          <a:prstGeom prst="rect">
            <a:avLst/>
          </a:prstGeom>
        </p:spPr>
        <p:txBody>
          <a:bodyPr wrap="square" lIns="0" tIns="0" rIns="0" bIns="0" rtlCol="0" anchor="t">
            <a:spAutoFit/>
          </a:bodyPr>
          <a:lstStyle/>
          <a:p>
            <a:pPr marL="863588" lvl="1" indent="-431794" algn="ctr">
              <a:lnSpc>
                <a:spcPts val="5599"/>
              </a:lnSpc>
              <a:spcBef>
                <a:spcPct val="0"/>
              </a:spcBef>
              <a:buAutoNum type="arabicPeriod"/>
            </a:pPr>
            <a:r>
              <a:rPr lang="en-US" sz="3999" b="1" dirty="0">
                <a:solidFill>
                  <a:srgbClr val="000000"/>
                </a:solidFill>
                <a:latin typeface="K2D Bold"/>
                <a:ea typeface="K2D Bold"/>
                <a:cs typeface="K2D Bold"/>
                <a:sym typeface="K2D Bold"/>
              </a:rPr>
              <a:t>. ỔN ĐỊNH GÂY HỨNG </a:t>
            </a:r>
            <a:r>
              <a:rPr lang="en-US" sz="3999" b="1" dirty="0" smtClean="0">
                <a:solidFill>
                  <a:srgbClr val="000000"/>
                </a:solidFill>
                <a:latin typeface="K2D Bold"/>
                <a:ea typeface="K2D Bold"/>
                <a:cs typeface="K2D Bold"/>
                <a:sym typeface="K2D Bold"/>
              </a:rPr>
              <a:t>THÚ</a:t>
            </a:r>
            <a:endParaRPr lang="en-US" sz="3999" b="1" dirty="0">
              <a:solidFill>
                <a:srgbClr val="000000"/>
              </a:solidFill>
              <a:latin typeface="K2D Bold"/>
              <a:ea typeface="K2D Bold"/>
              <a:cs typeface="K2D Bold"/>
              <a:sym typeface="K2D Bold"/>
            </a:endParaRPr>
          </a:p>
        </p:txBody>
      </p:sp>
      <p:sp>
        <p:nvSpPr>
          <p:cNvPr id="28" name="TextBox 28"/>
          <p:cNvSpPr txBox="1"/>
          <p:nvPr/>
        </p:nvSpPr>
        <p:spPr>
          <a:xfrm>
            <a:off x="894627" y="2554159"/>
            <a:ext cx="17259300" cy="5834931"/>
          </a:xfrm>
          <a:prstGeom prst="rect">
            <a:avLst/>
          </a:prstGeom>
        </p:spPr>
        <p:txBody>
          <a:bodyPr lIns="0" tIns="0" rIns="0" bIns="0" rtlCol="0" anchor="t">
            <a:spAutoFit/>
          </a:bodyPr>
          <a:lstStyle/>
          <a:p>
            <a:pPr algn="just">
              <a:spcAft>
                <a:spcPts val="0"/>
              </a:spcAft>
            </a:pPr>
            <a:r>
              <a:rPr lang="en-US" sz="4000" dirty="0">
                <a:solidFill>
                  <a:srgbClr val="000000"/>
                </a:solidFill>
                <a:latin typeface="Times New Roman" panose="02020603050405020304" pitchFamily="18" charset="0"/>
                <a:ea typeface="Times New Roman" panose="02020603050405020304" pitchFamily="18" charset="0"/>
              </a:rPr>
              <a:t>-</a:t>
            </a:r>
            <a:r>
              <a:rPr lang="en-US" sz="4000" b="1"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Cô</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tập</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trung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trẻ</a:t>
            </a:r>
            <a:r>
              <a:rPr lang="en-US" sz="40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just">
              <a:spcAft>
                <a:spcPts val="0"/>
              </a:spcAft>
            </a:pP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Kiểm</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sĩ</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rPr>
              <a:t>, </a:t>
            </a:r>
            <a:r>
              <a:rPr lang="vi-VN" sz="4000" dirty="0">
                <a:solidFill>
                  <a:srgbClr val="000000"/>
                </a:solidFill>
                <a:latin typeface="Times New Roman" panose="02020603050405020304" pitchFamily="18" charset="0"/>
                <a:ea typeface="Times New Roman" panose="02020603050405020304" pitchFamily="18" charset="0"/>
              </a:rPr>
              <a:t>trang phục, </a:t>
            </a:r>
            <a:r>
              <a:rPr lang="en-US" sz="4000" dirty="0" err="1">
                <a:solidFill>
                  <a:srgbClr val="000000"/>
                </a:solidFill>
                <a:latin typeface="Times New Roman" panose="02020603050405020304" pitchFamily="18" charset="0"/>
                <a:ea typeface="Times New Roman" panose="02020603050405020304" pitchFamily="18" charset="0"/>
              </a:rPr>
              <a:t>sức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khỏe</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trẻ</a:t>
            </a:r>
            <a:r>
              <a:rPr lang="vi-VN" sz="40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just">
              <a:spcAft>
                <a:spcPts val="0"/>
              </a:spcAft>
            </a:pP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Giới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thiệu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thành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phần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dự</a:t>
            </a:r>
            <a:r>
              <a:rPr lang="en-US" sz="40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spcAft>
                <a:spcPts val="0"/>
              </a:spcAft>
            </a:pPr>
            <a:r>
              <a:rPr lang="en-US" sz="400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Hát</a:t>
            </a:r>
            <a:r>
              <a:rPr lang="en-US" sz="4000" spc="-3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tặng</a:t>
            </a:r>
            <a:r>
              <a:rPr lang="en-US" sz="4000" spc="-3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các</a:t>
            </a:r>
            <a:r>
              <a:rPr lang="en-US" sz="4000" spc="-3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cô</a:t>
            </a:r>
            <a:r>
              <a:rPr lang="en-US" sz="4000" spc="-3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bài</a:t>
            </a:r>
            <a:r>
              <a:rPr lang="en-US" sz="4000" spc="-3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hát</a:t>
            </a:r>
            <a:r>
              <a:rPr lang="en-US" sz="4000" spc="-3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Sắp</a:t>
            </a:r>
            <a:r>
              <a:rPr lang="en-US" sz="4000" spc="-3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đến</a:t>
            </a:r>
            <a:r>
              <a:rPr lang="en-US" sz="4000" spc="-3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Tết</a:t>
            </a:r>
            <a:r>
              <a:rPr lang="en-US" sz="4000" spc="-30" dirty="0">
                <a:solidFill>
                  <a:srgbClr val="000000"/>
                </a:solidFill>
                <a:latin typeface="Times New Roman" panose="02020603050405020304" pitchFamily="18" charset="0"/>
                <a:ea typeface="Times New Roman" panose="02020603050405020304" pitchFamily="18" charset="0"/>
              </a:rPr>
              <a:t> </a:t>
            </a:r>
            <a:r>
              <a:rPr lang="en-US" sz="4000" spc="-30" dirty="0" err="1">
                <a:solidFill>
                  <a:srgbClr val="000000"/>
                </a:solidFill>
                <a:latin typeface="Times New Roman" panose="02020603050405020304" pitchFamily="18" charset="0"/>
                <a:ea typeface="Times New Roman" panose="02020603050405020304" pitchFamily="18" charset="0"/>
              </a:rPr>
              <a:t>rồi</a:t>
            </a:r>
            <a:r>
              <a:rPr lang="en-US" sz="4000" spc="-3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just">
              <a:spcAft>
                <a:spcPts val="0"/>
              </a:spcAft>
            </a:pP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Chúng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mình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vừa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hát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bài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hát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gì</a:t>
            </a:r>
            <a:r>
              <a:rPr lang="en-US" sz="40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just">
              <a:spcAft>
                <a:spcPts val="0"/>
              </a:spcAft>
            </a:pP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Trong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bài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hát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nhắc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tới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ngày</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gì</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nào</a:t>
            </a:r>
            <a:r>
              <a:rPr lang="en-US" sz="40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just">
              <a:spcAft>
                <a:spcPts val="0"/>
              </a:spcAft>
            </a:pP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Cô</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giáo</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dục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dẫn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dắt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trẻ</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bài</a:t>
            </a:r>
            <a:r>
              <a:rPr lang="en-US" sz="40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ctr">
              <a:lnSpc>
                <a:spcPts val="5599"/>
              </a:lnSpc>
              <a:spcBef>
                <a:spcPct val="0"/>
              </a:spcBef>
            </a:pPr>
            <a:endParaRPr lang="en-US" sz="3999" dirty="0">
              <a:solidFill>
                <a:srgbClr val="000000"/>
              </a:solidFill>
              <a:latin typeface="Faustina"/>
              <a:ea typeface="Faustina"/>
              <a:cs typeface="Faustina"/>
              <a:sym typeface="Faustina"/>
            </a:endParaRPr>
          </a:p>
          <a:p>
            <a:pPr algn="ctr">
              <a:lnSpc>
                <a:spcPts val="6299"/>
              </a:lnSpc>
              <a:spcBef>
                <a:spcPct val="0"/>
              </a:spcBef>
            </a:pPr>
            <a:endParaRPr lang="en-US" sz="3999" dirty="0">
              <a:solidFill>
                <a:srgbClr val="000000"/>
              </a:solidFill>
              <a:latin typeface="Faustina"/>
              <a:ea typeface="Faustina"/>
              <a:cs typeface="Faustina"/>
              <a:sym typeface="Fausti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804646">
            <a:off x="-91317" y="282118"/>
            <a:ext cx="3050169" cy="5251367"/>
          </a:xfrm>
          <a:custGeom>
            <a:avLst/>
            <a:gdLst/>
            <a:ahLst/>
            <a:cxnLst/>
            <a:rect l="l" t="t" r="r" b="b"/>
            <a:pathLst>
              <a:path w="3050169" h="5251367">
                <a:moveTo>
                  <a:pt x="0" y="0"/>
                </a:moveTo>
                <a:lnTo>
                  <a:pt x="3050169" y="0"/>
                </a:lnTo>
                <a:lnTo>
                  <a:pt x="3050169" y="5251367"/>
                </a:lnTo>
                <a:lnTo>
                  <a:pt x="0" y="52513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167362" y="2037819"/>
            <a:ext cx="14333461" cy="7220481"/>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634560">
            <a:off x="-75252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6" name="Group 6"/>
          <p:cNvGrpSpPr/>
          <p:nvPr/>
        </p:nvGrpSpPr>
        <p:grpSpPr>
          <a:xfrm>
            <a:off x="1308417" y="6858498"/>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524677" y="9606817"/>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6991538" y="656874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460433" y="3663027"/>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354483" y="9258300"/>
            <a:ext cx="267762" cy="2677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4186807" y="7126260"/>
            <a:ext cx="3273627" cy="2770306"/>
          </a:xfrm>
          <a:custGeom>
            <a:avLst/>
            <a:gdLst/>
            <a:ahLst/>
            <a:cxnLst/>
            <a:rect l="l" t="t" r="r" b="b"/>
            <a:pathLst>
              <a:path w="3273627" h="2770306">
                <a:moveTo>
                  <a:pt x="0" y="0"/>
                </a:moveTo>
                <a:lnTo>
                  <a:pt x="3273626" y="0"/>
                </a:lnTo>
                <a:lnTo>
                  <a:pt x="3273626" y="2770306"/>
                </a:lnTo>
                <a:lnTo>
                  <a:pt x="0" y="277030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8" name="TextBox 28"/>
          <p:cNvSpPr txBox="1"/>
          <p:nvPr/>
        </p:nvSpPr>
        <p:spPr>
          <a:xfrm>
            <a:off x="4262170" y="742419"/>
            <a:ext cx="10143844" cy="1295400"/>
          </a:xfrm>
          <a:prstGeom prst="rect">
            <a:avLst/>
          </a:prstGeom>
        </p:spPr>
        <p:txBody>
          <a:bodyPr lIns="0" tIns="0" rIns="0" bIns="0" rtlCol="0" anchor="t">
            <a:spAutoFit/>
          </a:bodyPr>
          <a:lstStyle/>
          <a:p>
            <a:pPr algn="ctr">
              <a:lnSpc>
                <a:spcPts val="10500"/>
              </a:lnSpc>
            </a:pPr>
            <a:r>
              <a:rPr lang="en-US" sz="7500" dirty="0">
                <a:latin typeface="Francois One"/>
                <a:ea typeface="Francois One"/>
                <a:cs typeface="Francois One"/>
                <a:sym typeface="Francois One"/>
              </a:rPr>
              <a:t>2. </a:t>
            </a:r>
            <a:r>
              <a:rPr lang="en-US" sz="7500" dirty="0" err="1">
                <a:latin typeface="Francois One"/>
                <a:ea typeface="Francois One"/>
                <a:cs typeface="Francois One"/>
                <a:sym typeface="Francois One"/>
              </a:rPr>
              <a:t>Khởi</a:t>
            </a:r>
            <a:r>
              <a:rPr lang="en-US" sz="7500" dirty="0">
                <a:latin typeface="Francois One"/>
                <a:ea typeface="Francois One"/>
                <a:cs typeface="Francois One"/>
                <a:sym typeface="Francois One"/>
              </a:rPr>
              <a:t> </a:t>
            </a:r>
            <a:r>
              <a:rPr lang="en-US" sz="7500" dirty="0" err="1">
                <a:latin typeface="Francois One"/>
                <a:ea typeface="Francois One"/>
                <a:cs typeface="Francois One"/>
                <a:sym typeface="Francois One"/>
              </a:rPr>
              <a:t>động</a:t>
            </a:r>
            <a:endParaRPr lang="en-US" sz="7500" dirty="0">
              <a:latin typeface="Francois One"/>
              <a:ea typeface="Francois One"/>
              <a:cs typeface="Francois One"/>
              <a:sym typeface="Francois One"/>
            </a:endParaRPr>
          </a:p>
        </p:txBody>
      </p:sp>
      <p:sp>
        <p:nvSpPr>
          <p:cNvPr id="29" name="TextBox 29"/>
          <p:cNvSpPr txBox="1"/>
          <p:nvPr/>
        </p:nvSpPr>
        <p:spPr>
          <a:xfrm>
            <a:off x="2788016" y="3586827"/>
            <a:ext cx="13460580" cy="4777741"/>
          </a:xfrm>
          <a:prstGeom prst="rect">
            <a:avLst/>
          </a:prstGeom>
        </p:spPr>
        <p:txBody>
          <a:bodyPr lIns="0" tIns="0" rIns="0" bIns="0" rtlCol="0" anchor="t">
            <a:spAutoFit/>
          </a:bodyPr>
          <a:lstStyle/>
          <a:p>
            <a:pPr algn="ctr">
              <a:lnSpc>
                <a:spcPts val="5459"/>
              </a:lnSpc>
              <a:spcBef>
                <a:spcPct val="0"/>
              </a:spcBef>
            </a:pPr>
            <a:r>
              <a:rPr lang="en-US" sz="3899">
                <a:solidFill>
                  <a:srgbClr val="000000"/>
                </a:solidFill>
                <a:latin typeface="K2D"/>
                <a:ea typeface="K2D"/>
                <a:cs typeface="K2D"/>
                <a:sym typeface="K2D"/>
              </a:rPr>
              <a:t>+ Cho trẻ đi vòng tròn, kết hợp các kiểu đi trên nền nhạc bài hát “Trường chúng cháu là trường mầm non”.</a:t>
            </a:r>
          </a:p>
          <a:p>
            <a:pPr algn="ctr">
              <a:lnSpc>
                <a:spcPts val="5459"/>
              </a:lnSpc>
              <a:spcBef>
                <a:spcPct val="0"/>
              </a:spcBef>
            </a:pPr>
            <a:r>
              <a:rPr lang="en-US" sz="3899">
                <a:solidFill>
                  <a:srgbClr val="000000"/>
                </a:solidFill>
                <a:latin typeface="K2D"/>
                <a:ea typeface="K2D"/>
                <a:cs typeface="K2D"/>
                <a:sym typeface="K2D"/>
              </a:rPr>
              <a:t>- Cô cho trẻ đi theo nhịp vỗ tay tạo thành vòng tròn kết hợp các kiểu đi, đi bằng gót chân, đi nhón gót, bàn chân, mũi chân, đi thường, chạy nhanh, chạy chậm.</a:t>
            </a:r>
          </a:p>
          <a:p>
            <a:pPr algn="ctr">
              <a:lnSpc>
                <a:spcPts val="5459"/>
              </a:lnSpc>
              <a:spcBef>
                <a:spcPct val="0"/>
              </a:spcBef>
            </a:pPr>
            <a:r>
              <a:rPr lang="en-US" sz="3899">
                <a:solidFill>
                  <a:srgbClr val="000000"/>
                </a:solidFill>
                <a:latin typeface="K2D"/>
                <a:ea typeface="K2D"/>
                <a:cs typeface="K2D"/>
                <a:sym typeface="K2D"/>
              </a:rPr>
              <a:t>+ Trẻ xếp thành 4 hàng dọc.</a:t>
            </a:r>
          </a:p>
          <a:p>
            <a:pPr algn="ctr">
              <a:lnSpc>
                <a:spcPts val="5459"/>
              </a:lnSpc>
              <a:spcBef>
                <a:spcPct val="0"/>
              </a:spcBef>
            </a:pPr>
            <a:endParaRPr lang="en-US" sz="3899">
              <a:solidFill>
                <a:srgbClr val="000000"/>
              </a:solidFill>
              <a:latin typeface="K2D"/>
              <a:ea typeface="K2D"/>
              <a:cs typeface="K2D"/>
              <a:sym typeface="K2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2167362" y="2037819"/>
            <a:ext cx="14333461" cy="7220481"/>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634560">
            <a:off x="-75252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08417" y="6858498"/>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24677" y="9606817"/>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91538" y="6568749"/>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7691" y="760938"/>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128850" y="700077"/>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460433" y="366302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354483" y="9258300"/>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3575949" y="3214677"/>
            <a:ext cx="11516287" cy="5355312"/>
          </a:xfrm>
          <a:prstGeom prst="rect">
            <a:avLst/>
          </a:prstGeom>
        </p:spPr>
        <p:txBody>
          <a:bodyPr lIns="0" tIns="0" rIns="0" bIns="0" rtlCol="0" anchor="t">
            <a:spAutoFit/>
          </a:bodyPr>
          <a:lstStyle/>
          <a:p>
            <a:pPr algn="ctr">
              <a:lnSpc>
                <a:spcPts val="4799"/>
              </a:lnSpc>
            </a:pPr>
            <a:r>
              <a:rPr lang="en-US" sz="3999" b="1" dirty="0">
                <a:solidFill>
                  <a:srgbClr val="000000"/>
                </a:solidFill>
                <a:latin typeface="Prompt Bold"/>
                <a:ea typeface="Prompt Bold"/>
                <a:cs typeface="Prompt Bold"/>
                <a:sym typeface="Prompt Bold"/>
              </a:rPr>
              <a:t>* </a:t>
            </a:r>
            <a:r>
              <a:rPr lang="en-US" sz="3999" b="1" dirty="0" err="1">
                <a:solidFill>
                  <a:srgbClr val="000000"/>
                </a:solidFill>
                <a:latin typeface="Prompt Bold"/>
                <a:ea typeface="Prompt Bold"/>
                <a:cs typeface="Prompt Bold"/>
                <a:sym typeface="Prompt Bold"/>
              </a:rPr>
              <a:t>Bài</a:t>
            </a:r>
            <a:r>
              <a:rPr lang="en-US" sz="3999" b="1" dirty="0">
                <a:solidFill>
                  <a:srgbClr val="000000"/>
                </a:solidFill>
                <a:latin typeface="Prompt Bold"/>
                <a:ea typeface="Prompt Bold"/>
                <a:cs typeface="Prompt Bold"/>
                <a:sym typeface="Prompt Bold"/>
              </a:rPr>
              <a:t> </a:t>
            </a:r>
            <a:r>
              <a:rPr lang="en-US" sz="3999" b="1" dirty="0" err="1">
                <a:solidFill>
                  <a:srgbClr val="000000"/>
                </a:solidFill>
                <a:latin typeface="Prompt Bold"/>
                <a:ea typeface="Prompt Bold"/>
                <a:cs typeface="Prompt Bold"/>
                <a:sym typeface="Prompt Bold"/>
              </a:rPr>
              <a:t>tập</a:t>
            </a:r>
            <a:r>
              <a:rPr lang="en-US" sz="3999" b="1" dirty="0">
                <a:solidFill>
                  <a:srgbClr val="000000"/>
                </a:solidFill>
                <a:latin typeface="Prompt Bold"/>
                <a:ea typeface="Prompt Bold"/>
                <a:cs typeface="Prompt Bold"/>
                <a:sym typeface="Prompt Bold"/>
              </a:rPr>
              <a:t> </a:t>
            </a:r>
            <a:r>
              <a:rPr lang="en-US" sz="3999" b="1" dirty="0" err="1">
                <a:solidFill>
                  <a:srgbClr val="000000"/>
                </a:solidFill>
                <a:latin typeface="Prompt Bold"/>
                <a:ea typeface="Prompt Bold"/>
                <a:cs typeface="Prompt Bold"/>
                <a:sym typeface="Prompt Bold"/>
              </a:rPr>
              <a:t>phát</a:t>
            </a:r>
            <a:r>
              <a:rPr lang="en-US" sz="3999" b="1" dirty="0">
                <a:solidFill>
                  <a:srgbClr val="000000"/>
                </a:solidFill>
                <a:latin typeface="Prompt Bold"/>
                <a:ea typeface="Prompt Bold"/>
                <a:cs typeface="Prompt Bold"/>
                <a:sym typeface="Prompt Bold"/>
              </a:rPr>
              <a:t> </a:t>
            </a:r>
            <a:r>
              <a:rPr lang="en-US" sz="3999" b="1" dirty="0" err="1">
                <a:solidFill>
                  <a:srgbClr val="000000"/>
                </a:solidFill>
                <a:latin typeface="Prompt Bold"/>
                <a:ea typeface="Prompt Bold"/>
                <a:cs typeface="Prompt Bold"/>
                <a:sym typeface="Prompt Bold"/>
              </a:rPr>
              <a:t>triển</a:t>
            </a:r>
            <a:r>
              <a:rPr lang="en-US" sz="3999" b="1" dirty="0">
                <a:solidFill>
                  <a:srgbClr val="000000"/>
                </a:solidFill>
                <a:latin typeface="Prompt Bold"/>
                <a:ea typeface="Prompt Bold"/>
                <a:cs typeface="Prompt Bold"/>
                <a:sym typeface="Prompt Bold"/>
              </a:rPr>
              <a:t> </a:t>
            </a:r>
            <a:r>
              <a:rPr lang="en-US" sz="3999" b="1" dirty="0" err="1">
                <a:solidFill>
                  <a:srgbClr val="000000"/>
                </a:solidFill>
                <a:latin typeface="Prompt Bold"/>
                <a:ea typeface="Prompt Bold"/>
                <a:cs typeface="Prompt Bold"/>
                <a:sym typeface="Prompt Bold"/>
              </a:rPr>
              <a:t>chung</a:t>
            </a:r>
            <a:r>
              <a:rPr lang="en-US" sz="3999" b="1" dirty="0">
                <a:solidFill>
                  <a:srgbClr val="000000"/>
                </a:solidFill>
                <a:latin typeface="Prompt Bold"/>
                <a:ea typeface="Prompt Bold"/>
                <a:cs typeface="Prompt Bold"/>
                <a:sym typeface="Prompt Bold"/>
              </a:rPr>
              <a:t>:</a:t>
            </a:r>
          </a:p>
          <a:p>
            <a:r>
              <a:rPr lang="en-US" dirty="0"/>
              <a:t>-</a:t>
            </a:r>
            <a:r>
              <a:rPr lang="en-US" sz="4400" dirty="0">
                <a:latin typeface="Times New Roman" panose="02020603050405020304" pitchFamily="18" charset="0"/>
                <a:cs typeface="Times New Roman" panose="02020603050405020304" pitchFamily="18" charset="0"/>
              </a:rPr>
              <a:t>ĐT </a:t>
            </a:r>
            <a:r>
              <a:rPr lang="en-US" sz="4400" dirty="0" err="1">
                <a:latin typeface="Times New Roman" panose="02020603050405020304" pitchFamily="18" charset="0"/>
                <a:cs typeface="Times New Roman" panose="02020603050405020304" pitchFamily="18" charset="0"/>
              </a:rPr>
              <a:t>Tay-vai</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tay</a:t>
            </a:r>
            <a:r>
              <a:rPr lang="en-US" sz="4400" dirty="0">
                <a:latin typeface="Times New Roman" panose="02020603050405020304" pitchFamily="18" charset="0"/>
                <a:cs typeface="Times New Roman" panose="02020603050405020304" pitchFamily="18" charset="0"/>
              </a:rPr>
              <a:t> sang </a:t>
            </a:r>
            <a:r>
              <a:rPr lang="en-US" sz="4400" dirty="0" err="1">
                <a:latin typeface="Times New Roman" panose="02020603050405020304" pitchFamily="18" charset="0"/>
                <a:cs typeface="Times New Roman" panose="02020603050405020304" pitchFamily="18" charset="0"/>
              </a:rPr>
              <a:t>ngang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“3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x 8 </a:t>
            </a:r>
            <a:r>
              <a:rPr lang="en-US" sz="4400" dirty="0" err="1">
                <a:latin typeface="Times New Roman" panose="02020603050405020304" pitchFamily="18" charset="0"/>
                <a:cs typeface="Times New Roman" panose="02020603050405020304" pitchFamily="18" charset="0"/>
              </a:rPr>
              <a:t>nhịp</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-ĐT </a:t>
            </a:r>
            <a:r>
              <a:rPr lang="en-US" sz="4400" dirty="0" err="1">
                <a:latin typeface="Times New Roman" panose="02020603050405020304" pitchFamily="18" charset="0"/>
                <a:cs typeface="Times New Roman" panose="02020603050405020304" pitchFamily="18" charset="0"/>
              </a:rPr>
              <a:t>Bụng-lườn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nghiêng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sang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bên</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x 8 </a:t>
            </a:r>
            <a:r>
              <a:rPr lang="en-US" sz="4400" dirty="0" err="1">
                <a:latin typeface="Times New Roman" panose="02020603050405020304" pitchFamily="18" charset="0"/>
                <a:cs typeface="Times New Roman" panose="02020603050405020304" pitchFamily="18" charset="0"/>
              </a:rPr>
              <a:t>nhịp</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Chân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Tay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hông</a:t>
            </a:r>
            <a:r>
              <a:rPr lang="en-US" sz="4400" dirty="0">
                <a:latin typeface="Times New Roman" panose="02020603050405020304" pitchFamily="18" charset="0"/>
                <a:cs typeface="Times New Roman" panose="02020603050405020304" pitchFamily="18" charset="0"/>
              </a:rPr>
              <a:t>, co </a:t>
            </a:r>
            <a:r>
              <a:rPr lang="en-US" sz="4400" dirty="0" err="1">
                <a:latin typeface="Times New Roman" panose="02020603050405020304" pitchFamily="18" charset="0"/>
                <a:cs typeface="Times New Roman" panose="02020603050405020304" pitchFamily="18" charset="0"/>
              </a:rPr>
              <a:t>từng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chân</a:t>
            </a:r>
            <a:r>
              <a:rPr lang="en-US" sz="4400" dirty="0">
                <a:latin typeface="Times New Roman" panose="02020603050405020304" pitchFamily="18" charset="0"/>
                <a:cs typeface="Times New Roman" panose="02020603050405020304" pitchFamily="18" charset="0"/>
              </a:rPr>
              <a:t> “ 3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x 8 </a:t>
            </a:r>
            <a:r>
              <a:rPr lang="en-US" sz="4400" dirty="0" err="1">
                <a:latin typeface="Times New Roman" panose="02020603050405020304" pitchFamily="18" charset="0"/>
                <a:cs typeface="Times New Roman" panose="02020603050405020304" pitchFamily="18" charset="0"/>
              </a:rPr>
              <a:t>nhịp</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cs typeface="Times New Roman" panose="02020603050405020304" pitchFamily="18" charset="0"/>
              </a:rPr>
              <a:t> “ 2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8 </a:t>
            </a:r>
            <a:r>
              <a:rPr lang="en-US" sz="4400" dirty="0" err="1">
                <a:latin typeface="Times New Roman" panose="02020603050405020304" pitchFamily="18" charset="0"/>
                <a:cs typeface="Times New Roman" panose="02020603050405020304" pitchFamily="18" charset="0"/>
              </a:rPr>
              <a:t>nhịp</a:t>
            </a:r>
            <a:r>
              <a:rPr lang="en-US" sz="4400" dirty="0" smtClean="0">
                <a:latin typeface="Times New Roman" panose="02020603050405020304" pitchFamily="18" charset="0"/>
                <a:cs typeface="Times New Roman" panose="02020603050405020304" pitchFamily="18" charset="0"/>
              </a:rPr>
              <a:t>”</a:t>
            </a:r>
            <a:r>
              <a:rPr lang="en-US" sz="4400" dirty="0" smtClean="0">
                <a:solidFill>
                  <a:srgbClr val="000000"/>
                </a:solidFill>
                <a:latin typeface="Times New Roman" panose="02020603050405020304" pitchFamily="18" charset="0"/>
                <a:ea typeface="Prompt"/>
                <a:cs typeface="Times New Roman" panose="02020603050405020304" pitchFamily="18" charset="0"/>
                <a:sym typeface="Prompt"/>
              </a:rPr>
              <a:t>.</a:t>
            </a:r>
            <a:endParaRPr lang="en-US" sz="4400" dirty="0">
              <a:solidFill>
                <a:srgbClr val="000000"/>
              </a:solidFill>
              <a:latin typeface="Times New Roman" panose="02020603050405020304" pitchFamily="18" charset="0"/>
              <a:ea typeface="Prompt"/>
              <a:cs typeface="Times New Roman" panose="02020603050405020304" pitchFamily="18" charset="0"/>
              <a:sym typeface="Prompt"/>
            </a:endParaRPr>
          </a:p>
        </p:txBody>
      </p:sp>
      <p:sp>
        <p:nvSpPr>
          <p:cNvPr id="27" name="Freeform 27"/>
          <p:cNvSpPr/>
          <p:nvPr/>
        </p:nvSpPr>
        <p:spPr>
          <a:xfrm>
            <a:off x="12232374" y="7598510"/>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8" name="TextBox 28"/>
          <p:cNvSpPr txBox="1"/>
          <p:nvPr/>
        </p:nvSpPr>
        <p:spPr>
          <a:xfrm>
            <a:off x="4262170" y="742419"/>
            <a:ext cx="10143844" cy="1295400"/>
          </a:xfrm>
          <a:prstGeom prst="rect">
            <a:avLst/>
          </a:prstGeom>
        </p:spPr>
        <p:txBody>
          <a:bodyPr lIns="0" tIns="0" rIns="0" bIns="0" rtlCol="0" anchor="t">
            <a:spAutoFit/>
          </a:bodyPr>
          <a:lstStyle/>
          <a:p>
            <a:pPr algn="ctr">
              <a:lnSpc>
                <a:spcPts val="10500"/>
              </a:lnSpc>
            </a:pPr>
            <a:r>
              <a:rPr lang="en-US" sz="7500" dirty="0">
                <a:latin typeface="Francois One"/>
                <a:ea typeface="Francois One"/>
                <a:cs typeface="Francois One"/>
                <a:sym typeface="Francois One"/>
              </a:rPr>
              <a:t>TRỌNG ĐỘNG</a:t>
            </a:r>
          </a:p>
        </p:txBody>
      </p:sp>
      <p:sp>
        <p:nvSpPr>
          <p:cNvPr id="29" name="Freeform 29"/>
          <p:cNvSpPr/>
          <p:nvPr/>
        </p:nvSpPr>
        <p:spPr>
          <a:xfrm>
            <a:off x="-2215302" y="700077"/>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634560">
            <a:off x="-82440" y="-62622"/>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458115" y="2630359"/>
            <a:ext cx="267762" cy="2677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4819" y="6574171"/>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840354" y="8990538"/>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11291" y="759392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556488" y="5727149"/>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rot="2408416">
            <a:off x="13643391" y="-288731"/>
            <a:ext cx="5116238" cy="2634863"/>
          </a:xfrm>
          <a:custGeom>
            <a:avLst/>
            <a:gdLst/>
            <a:ahLst/>
            <a:cxnLst/>
            <a:rect l="l" t="t" r="r" b="b"/>
            <a:pathLst>
              <a:path w="5116238" h="2634863">
                <a:moveTo>
                  <a:pt x="0" y="0"/>
                </a:moveTo>
                <a:lnTo>
                  <a:pt x="5116238" y="0"/>
                </a:lnTo>
                <a:lnTo>
                  <a:pt x="5116238" y="2634862"/>
                </a:lnTo>
                <a:lnTo>
                  <a:pt x="0" y="263486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5" name="Freeform 25"/>
          <p:cNvSpPr/>
          <p:nvPr/>
        </p:nvSpPr>
        <p:spPr>
          <a:xfrm rot="1204924">
            <a:off x="-776607" y="7556158"/>
            <a:ext cx="4804559" cy="3639453"/>
          </a:xfrm>
          <a:custGeom>
            <a:avLst/>
            <a:gdLst/>
            <a:ahLst/>
            <a:cxnLst/>
            <a:rect l="l" t="t" r="r" b="b"/>
            <a:pathLst>
              <a:path w="4804559" h="3639453">
                <a:moveTo>
                  <a:pt x="0" y="0"/>
                </a:moveTo>
                <a:lnTo>
                  <a:pt x="4804559" y="0"/>
                </a:lnTo>
                <a:lnTo>
                  <a:pt x="4804559" y="3639453"/>
                </a:lnTo>
                <a:lnTo>
                  <a:pt x="0" y="363945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6" name="Freeform 26"/>
          <p:cNvSpPr/>
          <p:nvPr/>
        </p:nvSpPr>
        <p:spPr>
          <a:xfrm>
            <a:off x="3887894" y="8855340"/>
            <a:ext cx="1517559" cy="2863319"/>
          </a:xfrm>
          <a:custGeom>
            <a:avLst/>
            <a:gdLst/>
            <a:ahLst/>
            <a:cxnLst/>
            <a:rect l="l" t="t" r="r" b="b"/>
            <a:pathLst>
              <a:path w="1517559" h="2863319">
                <a:moveTo>
                  <a:pt x="0" y="0"/>
                </a:moveTo>
                <a:lnTo>
                  <a:pt x="1517559" y="0"/>
                </a:lnTo>
                <a:lnTo>
                  <a:pt x="1517559" y="2863320"/>
                </a:lnTo>
                <a:lnTo>
                  <a:pt x="0" y="28633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27" name="Group 27"/>
          <p:cNvGrpSpPr/>
          <p:nvPr/>
        </p:nvGrpSpPr>
        <p:grpSpPr>
          <a:xfrm>
            <a:off x="10042750" y="3017395"/>
            <a:ext cx="6377947" cy="5783581"/>
            <a:chOff x="0" y="0"/>
            <a:chExt cx="1679788" cy="1523248"/>
          </a:xfrm>
        </p:grpSpPr>
        <p:sp>
          <p:nvSpPr>
            <p:cNvPr id="28" name="Freeform 28"/>
            <p:cNvSpPr/>
            <p:nvPr/>
          </p:nvSpPr>
          <p:spPr>
            <a:xfrm>
              <a:off x="0" y="0"/>
              <a:ext cx="1679788" cy="1523248"/>
            </a:xfrm>
            <a:custGeom>
              <a:avLst/>
              <a:gdLst/>
              <a:ahLst/>
              <a:cxnLst/>
              <a:rect l="l" t="t" r="r" b="b"/>
              <a:pathLst>
                <a:path w="1679788" h="1523248">
                  <a:moveTo>
                    <a:pt x="61907" y="0"/>
                  </a:moveTo>
                  <a:lnTo>
                    <a:pt x="1617882" y="0"/>
                  </a:lnTo>
                  <a:cubicBezTo>
                    <a:pt x="1634300" y="0"/>
                    <a:pt x="1650047" y="6522"/>
                    <a:pt x="1661656" y="18132"/>
                  </a:cubicBezTo>
                  <a:cubicBezTo>
                    <a:pt x="1673266" y="29742"/>
                    <a:pt x="1679788" y="45488"/>
                    <a:pt x="1679788" y="61907"/>
                  </a:cubicBezTo>
                  <a:lnTo>
                    <a:pt x="1679788" y="1461341"/>
                  </a:lnTo>
                  <a:cubicBezTo>
                    <a:pt x="1679788" y="1477760"/>
                    <a:pt x="1673266" y="1493506"/>
                    <a:pt x="1661656" y="1505116"/>
                  </a:cubicBezTo>
                  <a:cubicBezTo>
                    <a:pt x="1650047" y="1516725"/>
                    <a:pt x="1634300" y="1523248"/>
                    <a:pt x="1617882" y="1523248"/>
                  </a:cubicBezTo>
                  <a:lnTo>
                    <a:pt x="61907" y="1523248"/>
                  </a:lnTo>
                  <a:cubicBezTo>
                    <a:pt x="45488" y="1523248"/>
                    <a:pt x="29742" y="1516725"/>
                    <a:pt x="18132" y="1505116"/>
                  </a:cubicBezTo>
                  <a:cubicBezTo>
                    <a:pt x="6522" y="1493506"/>
                    <a:pt x="0" y="1477760"/>
                    <a:pt x="0" y="1461341"/>
                  </a:cubicBezTo>
                  <a:lnTo>
                    <a:pt x="0" y="61907"/>
                  </a:lnTo>
                  <a:cubicBezTo>
                    <a:pt x="0" y="45488"/>
                    <a:pt x="6522" y="29742"/>
                    <a:pt x="18132" y="18132"/>
                  </a:cubicBezTo>
                  <a:cubicBezTo>
                    <a:pt x="29742" y="6522"/>
                    <a:pt x="45488" y="0"/>
                    <a:pt x="61907" y="0"/>
                  </a:cubicBezTo>
                  <a:close/>
                </a:path>
              </a:pathLst>
            </a:custGeom>
            <a:solidFill>
              <a:srgbClr val="FFF4EF"/>
            </a:solidFill>
          </p:spPr>
        </p:sp>
        <p:sp>
          <p:nvSpPr>
            <p:cNvPr id="29" name="TextBox 29"/>
            <p:cNvSpPr txBox="1"/>
            <p:nvPr/>
          </p:nvSpPr>
          <p:spPr>
            <a:xfrm>
              <a:off x="0" y="-57150"/>
              <a:ext cx="1679788" cy="1580398"/>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1617254">
            <a:off x="1609299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1" name="TextBox 31"/>
          <p:cNvSpPr txBox="1"/>
          <p:nvPr/>
        </p:nvSpPr>
        <p:spPr>
          <a:xfrm>
            <a:off x="2615223" y="876300"/>
            <a:ext cx="11100777" cy="1295400"/>
          </a:xfrm>
          <a:prstGeom prst="rect">
            <a:avLst/>
          </a:prstGeom>
        </p:spPr>
        <p:txBody>
          <a:bodyPr lIns="0" tIns="0" rIns="0" bIns="0" rtlCol="0" anchor="t">
            <a:spAutoFit/>
          </a:bodyPr>
          <a:lstStyle/>
          <a:p>
            <a:pPr marL="1619250" lvl="1" indent="-809625" algn="ctr">
              <a:lnSpc>
                <a:spcPts val="10500"/>
              </a:lnSpc>
              <a:buFont typeface="Arial"/>
              <a:buChar char="•"/>
            </a:pPr>
            <a:r>
              <a:rPr lang="en-US" sz="7500" dirty="0" err="1">
                <a:latin typeface="Noto Sans"/>
                <a:ea typeface="Noto Sans"/>
                <a:cs typeface="Noto Sans"/>
                <a:sym typeface="Noto Sans"/>
              </a:rPr>
              <a:t>Vận</a:t>
            </a:r>
            <a:r>
              <a:rPr lang="en-US" sz="7500" dirty="0">
                <a:latin typeface="Noto Sans"/>
                <a:ea typeface="Noto Sans"/>
                <a:cs typeface="Noto Sans"/>
                <a:sym typeface="Noto Sans"/>
              </a:rPr>
              <a:t> </a:t>
            </a:r>
            <a:r>
              <a:rPr lang="en-US" sz="7500" dirty="0" err="1">
                <a:latin typeface="Noto Sans"/>
                <a:ea typeface="Noto Sans"/>
                <a:cs typeface="Noto Sans"/>
                <a:sym typeface="Noto Sans"/>
              </a:rPr>
              <a:t>động</a:t>
            </a:r>
            <a:r>
              <a:rPr lang="en-US" sz="7500" dirty="0">
                <a:latin typeface="Noto Sans"/>
                <a:ea typeface="Noto Sans"/>
                <a:cs typeface="Noto Sans"/>
                <a:sym typeface="Noto Sans"/>
              </a:rPr>
              <a:t> </a:t>
            </a:r>
            <a:r>
              <a:rPr lang="en-US" sz="7500" dirty="0" err="1">
                <a:latin typeface="Noto Sans"/>
                <a:ea typeface="Noto Sans"/>
                <a:cs typeface="Noto Sans"/>
                <a:sym typeface="Noto Sans"/>
              </a:rPr>
              <a:t>cơ</a:t>
            </a:r>
            <a:r>
              <a:rPr lang="en-US" sz="7500" dirty="0">
                <a:latin typeface="Noto Sans"/>
                <a:ea typeface="Noto Sans"/>
                <a:cs typeface="Noto Sans"/>
                <a:sym typeface="Noto Sans"/>
              </a:rPr>
              <a:t> </a:t>
            </a:r>
            <a:r>
              <a:rPr lang="en-US" sz="7500" dirty="0" err="1">
                <a:latin typeface="Noto Sans"/>
                <a:ea typeface="Noto Sans"/>
                <a:cs typeface="Noto Sans"/>
                <a:sym typeface="Noto Sans"/>
              </a:rPr>
              <a:t>bản</a:t>
            </a:r>
            <a:r>
              <a:rPr lang="en-US" sz="7500" dirty="0">
                <a:latin typeface="Noto Sans"/>
                <a:ea typeface="Noto Sans"/>
                <a:cs typeface="Noto Sans"/>
                <a:sym typeface="Noto Sans"/>
              </a:rPr>
              <a:t>:</a:t>
            </a:r>
          </a:p>
        </p:txBody>
      </p:sp>
      <p:sp>
        <p:nvSpPr>
          <p:cNvPr id="32" name="TextBox 32"/>
          <p:cNvSpPr txBox="1"/>
          <p:nvPr/>
        </p:nvSpPr>
        <p:spPr>
          <a:xfrm>
            <a:off x="1798998" y="2384950"/>
            <a:ext cx="15697223" cy="6952160"/>
          </a:xfrm>
          <a:prstGeom prst="rect">
            <a:avLst/>
          </a:prstGeom>
        </p:spPr>
        <p:txBody>
          <a:bodyPr lIns="0" tIns="0" rIns="0" bIns="0" rtlCol="0" anchor="t">
            <a:spAutoFit/>
          </a:bodyPr>
          <a:lstStyle/>
          <a:p>
            <a:pPr algn="l">
              <a:lnSpc>
                <a:spcPts val="4899"/>
              </a:lnSpc>
              <a:spcBef>
                <a:spcPct val="0"/>
              </a:spcBef>
            </a:pPr>
            <a:r>
              <a:rPr lang="en-US" sz="3499" dirty="0" smtClean="0">
                <a:solidFill>
                  <a:srgbClr val="000000"/>
                </a:solidFill>
                <a:latin typeface="Prompt"/>
                <a:ea typeface="Prompt"/>
                <a:cs typeface="Prompt"/>
                <a:sym typeface="Prompt"/>
              </a:rPr>
              <a:t>-</a:t>
            </a:r>
            <a:r>
              <a:rPr lang="nl-NL"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3600" dirty="0">
                <a:latin typeface="Times New Roman" panose="02020603050405020304" pitchFamily="18" charset="0"/>
                <a:ea typeface="Calibri" panose="020F0502020204030204" pitchFamily="34" charset="0"/>
                <a:cs typeface="Times New Roman" panose="02020603050405020304" pitchFamily="18" charset="0"/>
              </a:rPr>
              <a:t>Cô giới thiệu tên bài tập vận động cơ bản: </a:t>
            </a:r>
            <a:r>
              <a:rPr lang="nl-NL" sz="3600" i="1" dirty="0">
                <a:latin typeface="Times New Roman" panose="02020603050405020304" pitchFamily="18" charset="0"/>
                <a:ea typeface="Calibri" panose="020F0502020204030204" pitchFamily="34" charset="0"/>
                <a:cs typeface="Times New Roman" panose="02020603050405020304" pitchFamily="18" charset="0"/>
              </a:rPr>
              <a:t>“</a:t>
            </a:r>
            <a:r>
              <a:rPr lang="vi-VN" sz="3600" i="1" dirty="0">
                <a:latin typeface="Times New Roman" panose="02020603050405020304" pitchFamily="18" charset="0"/>
                <a:ea typeface="Calibri" panose="020F0502020204030204" pitchFamily="34" charset="0"/>
                <a:cs typeface="Times New Roman" panose="02020603050405020304" pitchFamily="18" charset="0"/>
              </a:rPr>
              <a:t>Đập và bắt bóng bằng 2 tay</a:t>
            </a:r>
            <a:r>
              <a:rPr lang="nl-NL" sz="36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68580">
              <a:lnSpc>
                <a:spcPct val="115000"/>
              </a:lnSpc>
              <a:spcAft>
                <a:spcPts val="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 Để thực hiện được vận động này các con chú ý quan sát cô làm mẫu nhé.</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 Cô làm mẫu lần 1 không giải thích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 Cô làm mẫu lần 2 kết hợp phân tích nhắc trẻ chú ý quan sát: </a:t>
            </a:r>
            <a:r>
              <a:rPr lang="vi-VN" sz="3600" dirty="0">
                <a:latin typeface="Times New Roman" panose="02020603050405020304" pitchFamily="18" charset="0"/>
                <a:ea typeface="Calibri" panose="020F0502020204030204" pitchFamily="34" charset="0"/>
                <a:cs typeface="Times New Roman" panose="02020603050405020304" pitchFamily="18" charset="0"/>
              </a:rPr>
              <a:t>C</a:t>
            </a:r>
            <a:r>
              <a:rPr lang="nl-NL" sz="3600" dirty="0">
                <a:latin typeface="Times New Roman" panose="02020603050405020304" pitchFamily="18" charset="0"/>
                <a:ea typeface="Calibri" panose="020F0502020204030204" pitchFamily="34" charset="0"/>
                <a:cs typeface="Times New Roman" panose="02020603050405020304" pitchFamily="18" charset="0"/>
              </a:rPr>
              <a:t>ô đứng chân rộng bằng vai, đứng dưới vạch, cô lấy bóng từ trong rổ và cầm bóng bằng hai tay. Khi có hiệu lệnh “bắt đầu” cô sẽ dùng lực của hai cánh tay đập bóng xuống sàn, phía trước của mũi bàn chân và khéo léo bắt lấy bóng khi bóng nảy lên. Sau đó, cô đặt bóng vào rổ, tiến tới vạch xuất phát thứ 2, đứng co một chân và giữ thăng bằng cơ thể trong khoảng thời gian cô đếm từ 1-10, rồi cô nhẹ nhàng hạ chân xuống và đi về phía cuối hàng.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l">
              <a:lnSpc>
                <a:spcPts val="4619"/>
              </a:lnSpc>
              <a:spcBef>
                <a:spcPct val="0"/>
              </a:spcBef>
            </a:pPr>
            <a:endParaRPr lang="en-US" sz="3499" dirty="0">
              <a:solidFill>
                <a:srgbClr val="000000"/>
              </a:solidFill>
              <a:latin typeface="Prompt"/>
              <a:ea typeface="Prompt"/>
              <a:cs typeface="Prompt"/>
              <a:sym typeface="Promp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61637" y="1228126"/>
            <a:ext cx="15544909" cy="7830748"/>
          </a:xfrm>
          <a:custGeom>
            <a:avLst/>
            <a:gdLst/>
            <a:ahLst/>
            <a:cxnLst/>
            <a:rect l="l" t="t" r="r" b="b"/>
            <a:pathLst>
              <a:path w="15544909" h="7830748">
                <a:moveTo>
                  <a:pt x="0" y="0"/>
                </a:moveTo>
                <a:lnTo>
                  <a:pt x="15544910" y="0"/>
                </a:lnTo>
                <a:lnTo>
                  <a:pt x="15544910" y="7830748"/>
                </a:lnTo>
                <a:lnTo>
                  <a:pt x="0" y="78307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923625" y="301191"/>
            <a:ext cx="10763514" cy="939816"/>
          </a:xfrm>
          <a:prstGeom prst="rect">
            <a:avLst/>
          </a:prstGeom>
        </p:spPr>
        <p:txBody>
          <a:bodyPr lIns="0" tIns="0" rIns="0" bIns="0" rtlCol="0" anchor="t">
            <a:spAutoFit/>
          </a:bodyPr>
          <a:lstStyle/>
          <a:p>
            <a:pPr algn="ctr">
              <a:lnSpc>
                <a:spcPts val="7000"/>
              </a:lnSpc>
            </a:pPr>
            <a:r>
              <a:rPr lang="en-US" sz="7000" dirty="0" err="1">
                <a:latin typeface="Noto Sans"/>
                <a:ea typeface="Noto Sans"/>
                <a:cs typeface="Noto Sans"/>
                <a:sym typeface="Noto Sans"/>
              </a:rPr>
              <a:t>Trẻ</a:t>
            </a:r>
            <a:r>
              <a:rPr lang="en-US" sz="7000" dirty="0">
                <a:latin typeface="Noto Sans"/>
                <a:ea typeface="Noto Sans"/>
                <a:cs typeface="Noto Sans"/>
                <a:sym typeface="Noto Sans"/>
              </a:rPr>
              <a:t> </a:t>
            </a:r>
            <a:r>
              <a:rPr lang="en-US" sz="7000" dirty="0" err="1">
                <a:latin typeface="Noto Sans"/>
                <a:ea typeface="Noto Sans"/>
                <a:cs typeface="Noto Sans"/>
                <a:sym typeface="Noto Sans"/>
              </a:rPr>
              <a:t>thực</a:t>
            </a:r>
            <a:r>
              <a:rPr lang="en-US" sz="7000" dirty="0">
                <a:latin typeface="Noto Sans"/>
                <a:ea typeface="Noto Sans"/>
                <a:cs typeface="Noto Sans"/>
                <a:sym typeface="Noto Sans"/>
              </a:rPr>
              <a:t> </a:t>
            </a:r>
            <a:r>
              <a:rPr lang="en-US" sz="7000" dirty="0" err="1">
                <a:latin typeface="Noto Sans"/>
                <a:ea typeface="Noto Sans"/>
                <a:cs typeface="Noto Sans"/>
                <a:sym typeface="Noto Sans"/>
              </a:rPr>
              <a:t>hiện</a:t>
            </a:r>
            <a:endParaRPr lang="en-US" sz="7000" dirty="0">
              <a:latin typeface="Noto Sans"/>
              <a:ea typeface="Noto Sans"/>
              <a:cs typeface="Noto Sans"/>
              <a:sym typeface="Noto Sans"/>
            </a:endParaRPr>
          </a:p>
        </p:txBody>
      </p:sp>
      <p:sp>
        <p:nvSpPr>
          <p:cNvPr id="5" name="Freeform 5"/>
          <p:cNvSpPr/>
          <p:nvPr/>
        </p:nvSpPr>
        <p:spPr>
          <a:xfrm rot="-3063825">
            <a:off x="1499980" y="6605039"/>
            <a:ext cx="1925370" cy="3229132"/>
          </a:xfrm>
          <a:custGeom>
            <a:avLst/>
            <a:gdLst/>
            <a:ahLst/>
            <a:cxnLst/>
            <a:rect l="l" t="t" r="r" b="b"/>
            <a:pathLst>
              <a:path w="1925370" h="3229132">
                <a:moveTo>
                  <a:pt x="0" y="0"/>
                </a:moveTo>
                <a:lnTo>
                  <a:pt x="1925370" y="0"/>
                </a:lnTo>
                <a:lnTo>
                  <a:pt x="1925370" y="3229132"/>
                </a:lnTo>
                <a:lnTo>
                  <a:pt x="0" y="322913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4925703" y="700077"/>
            <a:ext cx="2180844" cy="4114800"/>
          </a:xfrm>
          <a:custGeom>
            <a:avLst/>
            <a:gdLst/>
            <a:ahLst/>
            <a:cxnLst/>
            <a:rect l="l" t="t" r="r" b="b"/>
            <a:pathLst>
              <a:path w="2180844" h="4114800">
                <a:moveTo>
                  <a:pt x="0" y="0"/>
                </a:moveTo>
                <a:lnTo>
                  <a:pt x="2180844" y="0"/>
                </a:lnTo>
                <a:lnTo>
                  <a:pt x="2180844"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rot="-1634560">
            <a:off x="-383500" y="113939"/>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9" name="Group 9"/>
          <p:cNvGrpSpPr/>
          <p:nvPr/>
        </p:nvGrpSpPr>
        <p:grpSpPr>
          <a:xfrm>
            <a:off x="678776" y="3930789"/>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34016" y="8219605"/>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840354" y="89905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4104912" y="9392181"/>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5137691" y="760938"/>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128850" y="700077"/>
            <a:ext cx="267762" cy="2677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7460433" y="3663027"/>
            <a:ext cx="267762" cy="26776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2845533" y="2681277"/>
            <a:ext cx="12596934" cy="5463541"/>
          </a:xfrm>
          <a:prstGeom prst="rect">
            <a:avLst/>
          </a:prstGeom>
        </p:spPr>
        <p:txBody>
          <a:bodyPr lIns="0" tIns="0" rIns="0" bIns="0" rtlCol="0" anchor="t">
            <a:spAutoFit/>
          </a:bodyPr>
          <a:lstStyle/>
          <a:p>
            <a:pPr algn="l">
              <a:lnSpc>
                <a:spcPts val="5459"/>
              </a:lnSpc>
            </a:pPr>
            <a:r>
              <a:rPr lang="en-US" sz="3899">
                <a:solidFill>
                  <a:srgbClr val="000000"/>
                </a:solidFill>
                <a:latin typeface="Open Sans"/>
                <a:ea typeface="Open Sans"/>
                <a:cs typeface="Open Sans"/>
                <a:sym typeface="Open Sans"/>
              </a:rPr>
              <a:t>         + Gợi ý cho trẻ nhận xét bạn thực hiện, cô nhận xét lại</a:t>
            </a:r>
          </a:p>
          <a:p>
            <a:pPr algn="l">
              <a:lnSpc>
                <a:spcPts val="5459"/>
              </a:lnSpc>
              <a:spcBef>
                <a:spcPct val="0"/>
              </a:spcBef>
            </a:pPr>
            <a:r>
              <a:rPr lang="en-US" sz="3899">
                <a:solidFill>
                  <a:srgbClr val="000000"/>
                </a:solidFill>
                <a:latin typeface="Open Sans"/>
                <a:ea typeface="Open Sans"/>
                <a:cs typeface="Open Sans"/>
                <a:sym typeface="Open Sans"/>
              </a:rPr>
              <a:t>          - Cô lần lượt cho 2 trẻ lên thực hiện. Trong khi thực hiện cô quan sát, nhắc nhở, sửa sai, động viên, khen trẻ kịp thời. ( Trẻ thực hiện 2 lần)</a:t>
            </a:r>
          </a:p>
          <a:p>
            <a:pPr algn="l">
              <a:lnSpc>
                <a:spcPts val="5459"/>
              </a:lnSpc>
              <a:spcBef>
                <a:spcPct val="0"/>
              </a:spcBef>
            </a:pPr>
            <a:r>
              <a:rPr lang="en-US" sz="3899">
                <a:solidFill>
                  <a:srgbClr val="000000"/>
                </a:solidFill>
                <a:latin typeface="Open Sans"/>
                <a:ea typeface="Open Sans"/>
                <a:cs typeface="Open Sans"/>
                <a:sym typeface="Open Sans"/>
              </a:rPr>
              <a:t>           - Cô cho trẻ tập lần 3 dưới hình thức thi đua, kiểm tra kết quả của 2 đội.</a:t>
            </a:r>
          </a:p>
          <a:p>
            <a:pPr algn="l">
              <a:lnSpc>
                <a:spcPts val="5459"/>
              </a:lnSpc>
              <a:spcBef>
                <a:spcPct val="0"/>
              </a:spcBef>
            </a:pPr>
            <a:endParaRPr lang="en-US" sz="3899">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2167362" y="2037819"/>
            <a:ext cx="14333461" cy="7220481"/>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634560">
            <a:off x="-75252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08417" y="6858498"/>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24677" y="9606817"/>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91538" y="6568749"/>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7691" y="760938"/>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128850" y="700077"/>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460433" y="366302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354483" y="9258300"/>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rot="-2115520">
            <a:off x="750791" y="983955"/>
            <a:ext cx="2325833" cy="2210511"/>
          </a:xfrm>
          <a:custGeom>
            <a:avLst/>
            <a:gdLst/>
            <a:ahLst/>
            <a:cxnLst/>
            <a:rect l="l" t="t" r="r" b="b"/>
            <a:pathLst>
              <a:path w="2325833" h="2210511">
                <a:moveTo>
                  <a:pt x="0" y="0"/>
                </a:moveTo>
                <a:lnTo>
                  <a:pt x="2325834" y="0"/>
                </a:lnTo>
                <a:lnTo>
                  <a:pt x="2325834" y="2210511"/>
                </a:lnTo>
                <a:lnTo>
                  <a:pt x="0" y="221051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7" name="TextBox 27"/>
          <p:cNvSpPr txBox="1"/>
          <p:nvPr/>
        </p:nvSpPr>
        <p:spPr>
          <a:xfrm>
            <a:off x="3024674" y="2896662"/>
            <a:ext cx="11857998" cy="923330"/>
          </a:xfrm>
          <a:prstGeom prst="rect">
            <a:avLst/>
          </a:prstGeom>
        </p:spPr>
        <p:txBody>
          <a:bodyPr lIns="0" tIns="0" rIns="0" bIns="0" rtlCol="0" anchor="t">
            <a:spAutoFit/>
          </a:bodyPr>
          <a:lstStyle/>
          <a:p>
            <a:pPr algn="l">
              <a:lnSpc>
                <a:spcPts val="3600"/>
              </a:lnSpc>
            </a:pPr>
            <a:endParaRPr lang="vi-VN" sz="3000" dirty="0" smtClean="0">
              <a:solidFill>
                <a:srgbClr val="000000"/>
              </a:solidFill>
              <a:latin typeface="Poppins"/>
              <a:ea typeface="Poppins"/>
              <a:cs typeface="Poppins"/>
              <a:sym typeface="Poppins"/>
            </a:endParaRPr>
          </a:p>
          <a:p>
            <a:pPr algn="l">
              <a:lnSpc>
                <a:spcPts val="3600"/>
              </a:lnSpc>
            </a:pPr>
            <a:endParaRPr lang="en-US" sz="3000" dirty="0">
              <a:solidFill>
                <a:srgbClr val="000000"/>
              </a:solidFill>
              <a:latin typeface="Poppins"/>
              <a:ea typeface="Poppins"/>
              <a:cs typeface="Poppins"/>
              <a:sym typeface="Poppins"/>
            </a:endParaRPr>
          </a:p>
        </p:txBody>
      </p:sp>
      <p:sp>
        <p:nvSpPr>
          <p:cNvPr id="28" name="TextBox 28"/>
          <p:cNvSpPr txBox="1"/>
          <p:nvPr/>
        </p:nvSpPr>
        <p:spPr>
          <a:xfrm>
            <a:off x="2496005" y="1222767"/>
            <a:ext cx="13676174" cy="1346522"/>
          </a:xfrm>
          <a:prstGeom prst="rect">
            <a:avLst/>
          </a:prstGeom>
        </p:spPr>
        <p:txBody>
          <a:bodyPr wrap="square" lIns="0" tIns="0" rIns="0" bIns="0" rtlCol="0" anchor="t">
            <a:spAutoFit/>
          </a:bodyPr>
          <a:lstStyle/>
          <a:p>
            <a:pPr algn="ctr">
              <a:lnSpc>
                <a:spcPts val="10500"/>
              </a:lnSpc>
            </a:pPr>
            <a:r>
              <a:rPr lang="en-US" sz="7500" dirty="0" err="1">
                <a:latin typeface="DejaVu Serif"/>
                <a:ea typeface="DejaVu Serif"/>
                <a:cs typeface="DejaVu Serif"/>
                <a:sym typeface="DejaVu Serif"/>
              </a:rPr>
              <a:t>Trò</a:t>
            </a:r>
            <a:r>
              <a:rPr lang="en-US" sz="7500" dirty="0">
                <a:latin typeface="DejaVu Serif"/>
                <a:ea typeface="DejaVu Serif"/>
                <a:cs typeface="DejaVu Serif"/>
                <a:sym typeface="DejaVu Serif"/>
              </a:rPr>
              <a:t> </a:t>
            </a:r>
            <a:r>
              <a:rPr lang="en-US" sz="7500" dirty="0" err="1">
                <a:latin typeface="DejaVu Serif"/>
                <a:ea typeface="DejaVu Serif"/>
                <a:cs typeface="DejaVu Serif"/>
                <a:sym typeface="DejaVu Serif"/>
              </a:rPr>
              <a:t>chơi</a:t>
            </a:r>
            <a:r>
              <a:rPr lang="en-US" sz="7500" dirty="0">
                <a:latin typeface="DejaVu Serif"/>
                <a:ea typeface="DejaVu Serif"/>
                <a:cs typeface="DejaVu Serif"/>
                <a:sym typeface="DejaVu Serif"/>
              </a:rPr>
              <a:t>: “ </a:t>
            </a:r>
            <a:r>
              <a:rPr lang="vi-VN" sz="7500" dirty="0" smtClean="0">
                <a:latin typeface="DejaVu Serif"/>
                <a:ea typeface="DejaVu Serif"/>
                <a:cs typeface="DejaVu Serif"/>
                <a:sym typeface="DejaVu Serif"/>
              </a:rPr>
              <a:t>Mèo đuổi Chuột</a:t>
            </a:r>
            <a:r>
              <a:rPr lang="en-US" sz="7500" dirty="0" smtClean="0">
                <a:latin typeface="DejaVu Serif"/>
                <a:ea typeface="DejaVu Serif"/>
                <a:cs typeface="DejaVu Serif"/>
                <a:sym typeface="DejaVu Serif"/>
              </a:rPr>
              <a:t>”</a:t>
            </a:r>
            <a:endParaRPr lang="en-US" sz="7500" dirty="0">
              <a:latin typeface="DejaVu Serif"/>
              <a:ea typeface="DejaVu Serif"/>
              <a:cs typeface="DejaVu Serif"/>
              <a:sym typeface="DejaVu Serif"/>
            </a:endParaRPr>
          </a:p>
        </p:txBody>
      </p:sp>
      <p:sp>
        <p:nvSpPr>
          <p:cNvPr id="29" name="Freeform 29"/>
          <p:cNvSpPr/>
          <p:nvPr/>
        </p:nvSpPr>
        <p:spPr>
          <a:xfrm>
            <a:off x="14186807" y="7126260"/>
            <a:ext cx="3273627" cy="2770306"/>
          </a:xfrm>
          <a:custGeom>
            <a:avLst/>
            <a:gdLst/>
            <a:ahLst/>
            <a:cxnLst/>
            <a:rect l="l" t="t" r="r" b="b"/>
            <a:pathLst>
              <a:path w="3273627" h="2770306">
                <a:moveTo>
                  <a:pt x="0" y="0"/>
                </a:moveTo>
                <a:lnTo>
                  <a:pt x="3273626" y="0"/>
                </a:lnTo>
                <a:lnTo>
                  <a:pt x="3273626" y="2770306"/>
                </a:lnTo>
                <a:lnTo>
                  <a:pt x="0" y="277030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30" name="Picture 29"/>
          <p:cNvPicPr>
            <a:picLocks noChangeAspect="1"/>
          </p:cNvPicPr>
          <p:nvPr/>
        </p:nvPicPr>
        <p:blipFill>
          <a:blip r:embed="rId10"/>
          <a:stretch>
            <a:fillRect/>
          </a:stretch>
        </p:blipFill>
        <p:spPr>
          <a:xfrm>
            <a:off x="2946912" y="3162300"/>
            <a:ext cx="12826487" cy="52146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61637" y="1228126"/>
            <a:ext cx="15544909" cy="7830748"/>
          </a:xfrm>
          <a:custGeom>
            <a:avLst/>
            <a:gdLst/>
            <a:ahLst/>
            <a:cxnLst/>
            <a:rect l="l" t="t" r="r" b="b"/>
            <a:pathLst>
              <a:path w="15544909" h="7830748">
                <a:moveTo>
                  <a:pt x="0" y="0"/>
                </a:moveTo>
                <a:lnTo>
                  <a:pt x="15544910" y="0"/>
                </a:lnTo>
                <a:lnTo>
                  <a:pt x="15544910" y="7830748"/>
                </a:lnTo>
                <a:lnTo>
                  <a:pt x="0" y="78307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5159150" y="2999246"/>
            <a:ext cx="7969701" cy="4257576"/>
          </a:xfrm>
          <a:prstGeom prst="rect">
            <a:avLst/>
          </a:prstGeom>
        </p:spPr>
        <p:txBody>
          <a:bodyPr lIns="0" tIns="0" rIns="0" bIns="0" rtlCol="0" anchor="t">
            <a:spAutoFit/>
          </a:bodyPr>
          <a:lstStyle/>
          <a:p>
            <a:pPr algn="ctr">
              <a:lnSpc>
                <a:spcPts val="16588"/>
              </a:lnSpc>
            </a:pPr>
            <a:r>
              <a:rPr lang="en-US" sz="16588" dirty="0">
                <a:solidFill>
                  <a:srgbClr val="FF0000"/>
                </a:solidFill>
                <a:latin typeface="Bryndan Write"/>
                <a:ea typeface="Bryndan Write"/>
                <a:cs typeface="Bryndan Write"/>
                <a:sym typeface="Bryndan Write"/>
              </a:rPr>
              <a:t>Thank You</a:t>
            </a:r>
          </a:p>
        </p:txBody>
      </p:sp>
      <p:sp>
        <p:nvSpPr>
          <p:cNvPr id="5" name="Freeform 5"/>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634560">
            <a:off x="-383500" y="113939"/>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7" name="Group 7"/>
          <p:cNvGrpSpPr/>
          <p:nvPr/>
        </p:nvGrpSpPr>
        <p:grpSpPr>
          <a:xfrm>
            <a:off x="678776" y="3930789"/>
            <a:ext cx="267762" cy="2677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334016" y="8219605"/>
            <a:ext cx="267762" cy="26776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6840354" y="8990538"/>
            <a:ext cx="267762" cy="26776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4104912" y="9392181"/>
            <a:ext cx="267762" cy="26776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137691" y="760938"/>
            <a:ext cx="267762" cy="26776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3128850" y="700077"/>
            <a:ext cx="267762" cy="26776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7460433" y="3663027"/>
            <a:ext cx="267762" cy="26776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rot="-206157">
            <a:off x="13848600" y="750925"/>
            <a:ext cx="3497861" cy="3908225"/>
          </a:xfrm>
          <a:custGeom>
            <a:avLst/>
            <a:gdLst/>
            <a:ahLst/>
            <a:cxnLst/>
            <a:rect l="l" t="t" r="r" b="b"/>
            <a:pathLst>
              <a:path w="3497861" h="3908225">
                <a:moveTo>
                  <a:pt x="0" y="0"/>
                </a:moveTo>
                <a:lnTo>
                  <a:pt x="3497862" y="0"/>
                </a:lnTo>
                <a:lnTo>
                  <a:pt x="3497862" y="3908225"/>
                </a:lnTo>
                <a:lnTo>
                  <a:pt x="0" y="390822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9" name="Freeform 29"/>
          <p:cNvSpPr/>
          <p:nvPr/>
        </p:nvSpPr>
        <p:spPr>
          <a:xfrm rot="-1329982">
            <a:off x="1051736" y="6784361"/>
            <a:ext cx="2439922" cy="3572796"/>
          </a:xfrm>
          <a:custGeom>
            <a:avLst/>
            <a:gdLst/>
            <a:ahLst/>
            <a:cxnLst/>
            <a:rect l="l" t="t" r="r" b="b"/>
            <a:pathLst>
              <a:path w="2439922" h="3572796">
                <a:moveTo>
                  <a:pt x="0" y="0"/>
                </a:moveTo>
                <a:lnTo>
                  <a:pt x="2439921" y="0"/>
                </a:lnTo>
                <a:lnTo>
                  <a:pt x="2439921" y="3572796"/>
                </a:lnTo>
                <a:lnTo>
                  <a:pt x="0" y="357279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434</Words>
  <Application>Microsoft Office PowerPoint</Application>
  <PresentationFormat>Custom</PresentationFormat>
  <Paragraphs>37</Paragraphs>
  <Slides>8</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Bryndan Write</vt:lpstr>
      <vt:lpstr>Noto Sans</vt:lpstr>
      <vt:lpstr>Open Sans</vt:lpstr>
      <vt:lpstr>Calibri</vt:lpstr>
      <vt:lpstr>K2D</vt:lpstr>
      <vt:lpstr>Arial</vt:lpstr>
      <vt:lpstr>Francois One</vt:lpstr>
      <vt:lpstr>DejaVu Serif</vt:lpstr>
      <vt:lpstr>Faustina Bold</vt:lpstr>
      <vt:lpstr>Faustina</vt:lpstr>
      <vt:lpstr>Poppins</vt:lpstr>
      <vt:lpstr>Prompt Bold</vt:lpstr>
      <vt:lpstr>K2D Bold</vt:lpstr>
      <vt:lpstr>Times New Roman</vt:lpstr>
      <vt:lpstr>Prompt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THỊ XÃ BUÔN HỒ TRƯỜNG MẪU GIÁO HOA SỮA</dc:title>
  <dc:creator>Admin</dc:creator>
  <cp:lastModifiedBy>Admin</cp:lastModifiedBy>
  <cp:revision>6</cp:revision>
  <dcterms:created xsi:type="dcterms:W3CDTF">2006-08-16T00:00:00Z</dcterms:created>
  <dcterms:modified xsi:type="dcterms:W3CDTF">2025-04-19T08:50:01Z</dcterms:modified>
  <dc:identifier>DAGlCSqEu_Q</dc:identifier>
</cp:coreProperties>
</file>