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Francois One" panose="020B0604020202020204" charset="0"/>
      <p:regular r:id="rId10"/>
    </p:embeddedFont>
    <p:embeddedFont>
      <p:font typeface="K2D Bold" panose="020B0604020202020204" charset="-34"/>
      <p:regular r:id="rId11"/>
    </p:embeddedFont>
    <p:embeddedFont>
      <p:font typeface="Faustina Bold" panose="020B0604020202020204" charset="0"/>
      <p:regular r:id="rId12"/>
    </p:embeddedFont>
    <p:embeddedFont>
      <p:font typeface="Faustina" panose="020B0604020202020204" charset="0"/>
      <p:regular r:id="rId13"/>
    </p:embeddedFont>
    <p:embeddedFont>
      <p:font typeface="Prompt" panose="020B0604020202020204" charset="-34"/>
      <p:regular r:id="rId14"/>
    </p:embeddedFont>
    <p:embeddedFont>
      <p:font typeface="Prompt Bold" panose="020B0604020202020204" charset="-34"/>
      <p:regular r:id="rId15"/>
    </p:embeddedFont>
    <p:embeddedFont>
      <p:font typeface="Poppins Bold" panose="020B0604020202020204" charset="0"/>
      <p:regular r:id="rId16"/>
    </p:embeddedFont>
    <p:embeddedFont>
      <p:font typeface="DejaVu Serif" panose="020B0604020202020204" charset="0"/>
      <p:regular r:id="rId17"/>
    </p:embeddedFont>
    <p:embeddedFont>
      <p:font typeface="Bryndan Write" panose="020B0604020202020204" charset="0"/>
      <p:regular r:id="rId18"/>
    </p:embeddedFont>
    <p:embeddedFont>
      <p:font typeface="Poppins" panose="020B0604020202020204" charset="0"/>
      <p:regular r:id="rId19"/>
    </p:embeddedFont>
    <p:embeddedFont>
      <p:font typeface="Calibri" panose="020F0502020204030204" pitchFamily="34" charset="0"/>
      <p:regular r:id="rId20"/>
      <p:bold r:id="rId21"/>
      <p:italic r:id="rId22"/>
      <p:boldItalic r:id="rId23"/>
    </p:embeddedFont>
    <p:embeddedFont>
      <p:font typeface="Open Sans" panose="020B0604020202020204" charset="0"/>
      <p:regular r:id="rId24"/>
    </p:embeddedFont>
    <p:embeddedFont>
      <p:font typeface="K2D" panose="020B0604020202020204" charset="-34"/>
      <p:regular r:id="rId25"/>
    </p:embeddedFont>
    <p:embeddedFont>
      <p:font typeface="Noto San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04/19/2025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svg"/><Relationship Id="rId7"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0.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svg"/><Relationship Id="rId7" Type="http://schemas.openxmlformats.org/officeDocument/2006/relationships/image" Target="../media/image2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2.svg"/><Relationship Id="rId4" Type="http://schemas.openxmlformats.org/officeDocument/2006/relationships/image" Target="../media/image11.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6.svg"/><Relationship Id="rId5" Type="http://schemas.openxmlformats.org/officeDocument/2006/relationships/image" Target="../media/image4.sv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111954">
            <a:off x="2251339" y="-1104416"/>
            <a:ext cx="14464099" cy="12255037"/>
          </a:xfrm>
          <a:custGeom>
            <a:avLst/>
            <a:gdLst/>
            <a:ahLst/>
            <a:cxnLst/>
            <a:rect l="l" t="t" r="r" b="b"/>
            <a:pathLst>
              <a:path w="14464099" h="12255037">
                <a:moveTo>
                  <a:pt x="0" y="0"/>
                </a:moveTo>
                <a:lnTo>
                  <a:pt x="14464099" y="0"/>
                </a:lnTo>
                <a:lnTo>
                  <a:pt x="14464099" y="12255037"/>
                </a:lnTo>
                <a:lnTo>
                  <a:pt x="0" y="122550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915524" y="1561433"/>
            <a:ext cx="15544909" cy="7830748"/>
          </a:xfrm>
          <a:custGeom>
            <a:avLst/>
            <a:gdLst/>
            <a:ahLst/>
            <a:cxnLst/>
            <a:rect l="l" t="t" r="r" b="b"/>
            <a:pathLst>
              <a:path w="15544909" h="7830748">
                <a:moveTo>
                  <a:pt x="0" y="0"/>
                </a:moveTo>
                <a:lnTo>
                  <a:pt x="15544909" y="0"/>
                </a:lnTo>
                <a:lnTo>
                  <a:pt x="15544909" y="7830748"/>
                </a:lnTo>
                <a:lnTo>
                  <a:pt x="0" y="78307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725118" y="498904"/>
            <a:ext cx="20183996" cy="1194814"/>
          </a:xfrm>
          <a:prstGeom prst="rect">
            <a:avLst/>
          </a:prstGeom>
        </p:spPr>
        <p:txBody>
          <a:bodyPr lIns="0" tIns="0" rIns="0" bIns="0" rtlCol="0" anchor="t">
            <a:spAutoFit/>
          </a:bodyPr>
          <a:lstStyle/>
          <a:p>
            <a:pPr algn="ctr">
              <a:lnSpc>
                <a:spcPts val="4991"/>
              </a:lnSpc>
            </a:pPr>
            <a:r>
              <a:rPr lang="en-US" sz="4991" b="1" dirty="0">
                <a:latin typeface="Francois One"/>
                <a:ea typeface="Francois One"/>
                <a:cs typeface="Francois One"/>
                <a:sym typeface="Francois One"/>
              </a:rPr>
              <a:t>UBND THỊ XÃ BUÔN HỒ</a:t>
            </a:r>
          </a:p>
          <a:p>
            <a:pPr algn="ctr">
              <a:lnSpc>
                <a:spcPts val="4191"/>
              </a:lnSpc>
            </a:pPr>
            <a:r>
              <a:rPr lang="en-US" sz="4191" b="1" dirty="0">
                <a:latin typeface="Francois One"/>
                <a:ea typeface="Francois One"/>
                <a:cs typeface="Francois One"/>
                <a:sym typeface="Francois One"/>
              </a:rPr>
              <a:t>TRƯỜNG MẪU GIÁO HOA SỮA</a:t>
            </a:r>
          </a:p>
        </p:txBody>
      </p:sp>
      <p:sp>
        <p:nvSpPr>
          <p:cNvPr id="5" name="Freeform 5"/>
          <p:cNvSpPr/>
          <p:nvPr/>
        </p:nvSpPr>
        <p:spPr>
          <a:xfrm rot="-3063825">
            <a:off x="1499980" y="6605039"/>
            <a:ext cx="1925370" cy="3229132"/>
          </a:xfrm>
          <a:custGeom>
            <a:avLst/>
            <a:gdLst/>
            <a:ahLst/>
            <a:cxnLst/>
            <a:rect l="l" t="t" r="r" b="b"/>
            <a:pathLst>
              <a:path w="1925370" h="3229132">
                <a:moveTo>
                  <a:pt x="0" y="0"/>
                </a:moveTo>
                <a:lnTo>
                  <a:pt x="1925370" y="0"/>
                </a:lnTo>
                <a:lnTo>
                  <a:pt x="1925370" y="3229132"/>
                </a:lnTo>
                <a:lnTo>
                  <a:pt x="0" y="32291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4925703" y="700077"/>
            <a:ext cx="2180844" cy="4114800"/>
          </a:xfrm>
          <a:custGeom>
            <a:avLst/>
            <a:gdLst/>
            <a:ahLst/>
            <a:cxnLst/>
            <a:rect l="l" t="t" r="r" b="b"/>
            <a:pathLst>
              <a:path w="2180844" h="4114800">
                <a:moveTo>
                  <a:pt x="0" y="0"/>
                </a:moveTo>
                <a:lnTo>
                  <a:pt x="2180844" y="0"/>
                </a:lnTo>
                <a:lnTo>
                  <a:pt x="218084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1617254">
            <a:off x="15667258" y="7209647"/>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rot="-1634560">
            <a:off x="-383500" y="113939"/>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9"/>
          <p:cNvGrpSpPr/>
          <p:nvPr/>
        </p:nvGrpSpPr>
        <p:grpSpPr>
          <a:xfrm>
            <a:off x="678776" y="3930789"/>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34016" y="8219605"/>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840354" y="89905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4104912" y="9392181"/>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5137691" y="760938"/>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128850" y="700077"/>
            <a:ext cx="267762" cy="2677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7460433" y="3663027"/>
            <a:ext cx="267762" cy="26776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9" name="TextBox 2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1990301" y="2739404"/>
            <a:ext cx="14986174" cy="5480201"/>
          </a:xfrm>
          <a:prstGeom prst="rect">
            <a:avLst/>
          </a:prstGeom>
        </p:spPr>
        <p:txBody>
          <a:bodyPr lIns="0" tIns="0" rIns="0" bIns="0" rtlCol="0" anchor="t">
            <a:spAutoFit/>
          </a:bodyPr>
          <a:lstStyle/>
          <a:p>
            <a:pPr algn="ctr">
              <a:lnSpc>
                <a:spcPts val="8741"/>
              </a:lnSpc>
            </a:pPr>
            <a:r>
              <a:rPr lang="en-US" sz="6244" b="1">
                <a:solidFill>
                  <a:srgbClr val="000000"/>
                </a:solidFill>
                <a:latin typeface="Faustina Bold"/>
                <a:ea typeface="Faustina Bold"/>
                <a:cs typeface="Faustina Bold"/>
                <a:sym typeface="Faustina Bold"/>
              </a:rPr>
              <a:t>LĨNH VỰC PHÁT TRIỂN THẾ CHẤT.</a:t>
            </a:r>
          </a:p>
          <a:p>
            <a:pPr algn="ctr">
              <a:lnSpc>
                <a:spcPts val="8741"/>
              </a:lnSpc>
            </a:pPr>
            <a:r>
              <a:rPr lang="en-US" sz="6244">
                <a:solidFill>
                  <a:srgbClr val="000000"/>
                </a:solidFill>
                <a:latin typeface="Faustina"/>
                <a:ea typeface="Faustina"/>
                <a:cs typeface="Faustina"/>
                <a:sym typeface="Faustina"/>
              </a:rPr>
              <a:t>CHỦ ĐỀ: </a:t>
            </a:r>
            <a:r>
              <a:rPr lang="en-US" sz="6244" b="1">
                <a:solidFill>
                  <a:srgbClr val="004AAD"/>
                </a:solidFill>
                <a:latin typeface="Faustina Bold"/>
                <a:ea typeface="Faustina Bold"/>
                <a:cs typeface="Faustina Bold"/>
                <a:sym typeface="Faustina Bold"/>
              </a:rPr>
              <a:t>TRƯỜNG MẦM NON</a:t>
            </a:r>
          </a:p>
          <a:p>
            <a:pPr algn="ctr">
              <a:lnSpc>
                <a:spcPts val="8741"/>
              </a:lnSpc>
              <a:spcBef>
                <a:spcPct val="0"/>
              </a:spcBef>
            </a:pPr>
            <a:r>
              <a:rPr lang="en-US" sz="6244">
                <a:solidFill>
                  <a:srgbClr val="000000"/>
                </a:solidFill>
                <a:latin typeface="Faustina"/>
                <a:ea typeface="Faustina"/>
                <a:cs typeface="Faustina"/>
                <a:sym typeface="Faustina"/>
              </a:rPr>
              <a:t>CHỦ ĐỀ NHÁNH: </a:t>
            </a:r>
            <a:r>
              <a:rPr lang="en-US" sz="6244" b="1">
                <a:solidFill>
                  <a:srgbClr val="004AAD"/>
                </a:solidFill>
                <a:latin typeface="Faustina Bold"/>
                <a:ea typeface="Faustina Bold"/>
                <a:cs typeface="Faustina Bold"/>
                <a:sym typeface="Faustina Bold"/>
              </a:rPr>
              <a:t>TRƯỜNG MẦM NON</a:t>
            </a:r>
          </a:p>
          <a:p>
            <a:pPr algn="ctr">
              <a:lnSpc>
                <a:spcPts val="8741"/>
              </a:lnSpc>
              <a:spcBef>
                <a:spcPct val="0"/>
              </a:spcBef>
            </a:pPr>
            <a:r>
              <a:rPr lang="en-US" sz="6244">
                <a:solidFill>
                  <a:srgbClr val="000000"/>
                </a:solidFill>
                <a:latin typeface="Faustina"/>
                <a:ea typeface="Faustina"/>
                <a:cs typeface="Faustina"/>
                <a:sym typeface="Faustina"/>
              </a:rPr>
              <a:t>ĐỀ TÀI:</a:t>
            </a:r>
            <a:r>
              <a:rPr lang="en-US" sz="6244" b="1">
                <a:solidFill>
                  <a:srgbClr val="004AAD"/>
                </a:solidFill>
                <a:latin typeface="Faustina Bold"/>
                <a:ea typeface="Faustina Bold"/>
                <a:cs typeface="Faustina Bold"/>
                <a:sym typeface="Faustina Bold"/>
              </a:rPr>
              <a:t> </a:t>
            </a:r>
            <a:r>
              <a:rPr lang="en-US" sz="6244" b="1">
                <a:solidFill>
                  <a:srgbClr val="FF3131"/>
                </a:solidFill>
                <a:latin typeface="Faustina Bold"/>
                <a:ea typeface="Faustina Bold"/>
                <a:cs typeface="Faustina Bold"/>
                <a:sym typeface="Faustina Bold"/>
              </a:rPr>
              <a:t>ĐI TRÊN GHẾ THỂ DỤC</a:t>
            </a:r>
          </a:p>
          <a:p>
            <a:pPr algn="ctr">
              <a:lnSpc>
                <a:spcPts val="8741"/>
              </a:lnSpc>
              <a:spcBef>
                <a:spcPct val="0"/>
              </a:spcBef>
            </a:pPr>
            <a:r>
              <a:rPr lang="en-US" sz="6244">
                <a:solidFill>
                  <a:srgbClr val="000000"/>
                </a:solidFill>
                <a:latin typeface="Faustina"/>
                <a:ea typeface="Faustina"/>
                <a:cs typeface="Faustina"/>
                <a:sym typeface="Faustina"/>
              </a:rPr>
              <a:t>NGƯỜI DẠY: </a:t>
            </a:r>
            <a:r>
              <a:rPr lang="en-US" sz="6244" b="1">
                <a:solidFill>
                  <a:srgbClr val="000000"/>
                </a:solidFill>
                <a:latin typeface="Faustina Bold"/>
                <a:ea typeface="Faustina Bold"/>
                <a:cs typeface="Faustina Bold"/>
                <a:sym typeface="Faustina Bold"/>
              </a:rPr>
              <a:t>ĐINH HỒNG NGỌC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634560">
            <a:off x="-82440" y="-62622"/>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458115" y="2630359"/>
            <a:ext cx="267762" cy="2677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5" name="TextBox 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94819" y="6574171"/>
            <a:ext cx="267762" cy="26776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840354" y="8990538"/>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611291" y="7593929"/>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137691" y="7609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128850" y="700077"/>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556488" y="5727149"/>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rot="-1617254">
            <a:off x="1609299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5" name="Freeform 25"/>
          <p:cNvSpPr/>
          <p:nvPr/>
        </p:nvSpPr>
        <p:spPr>
          <a:xfrm rot="-206157">
            <a:off x="15104495" y="700229"/>
            <a:ext cx="2633934" cy="2942943"/>
          </a:xfrm>
          <a:custGeom>
            <a:avLst/>
            <a:gdLst/>
            <a:ahLst/>
            <a:cxnLst/>
            <a:rect l="l" t="t" r="r" b="b"/>
            <a:pathLst>
              <a:path w="2633934" h="2942943">
                <a:moveTo>
                  <a:pt x="0" y="0"/>
                </a:moveTo>
                <a:lnTo>
                  <a:pt x="2633933" y="0"/>
                </a:lnTo>
                <a:lnTo>
                  <a:pt x="2633933" y="2942942"/>
                </a:lnTo>
                <a:lnTo>
                  <a:pt x="0" y="29429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6" name="Freeform 26"/>
          <p:cNvSpPr/>
          <p:nvPr/>
        </p:nvSpPr>
        <p:spPr>
          <a:xfrm rot="-1091314">
            <a:off x="198252" y="7727809"/>
            <a:ext cx="2247620" cy="2136175"/>
          </a:xfrm>
          <a:custGeom>
            <a:avLst/>
            <a:gdLst/>
            <a:ahLst/>
            <a:cxnLst/>
            <a:rect l="l" t="t" r="r" b="b"/>
            <a:pathLst>
              <a:path w="2247620" h="2136175">
                <a:moveTo>
                  <a:pt x="0" y="0"/>
                </a:moveTo>
                <a:lnTo>
                  <a:pt x="2247619" y="0"/>
                </a:lnTo>
                <a:lnTo>
                  <a:pt x="2247619" y="2136176"/>
                </a:lnTo>
                <a:lnTo>
                  <a:pt x="0" y="213617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7" name="TextBox 27"/>
          <p:cNvSpPr txBox="1"/>
          <p:nvPr/>
        </p:nvSpPr>
        <p:spPr>
          <a:xfrm>
            <a:off x="5137691" y="1533525"/>
            <a:ext cx="8806909" cy="718145"/>
          </a:xfrm>
          <a:prstGeom prst="rect">
            <a:avLst/>
          </a:prstGeom>
        </p:spPr>
        <p:txBody>
          <a:bodyPr wrap="square" lIns="0" tIns="0" rIns="0" bIns="0" rtlCol="0" anchor="t">
            <a:spAutoFit/>
          </a:bodyPr>
          <a:lstStyle/>
          <a:p>
            <a:pPr marL="863588" lvl="1" indent="-431794" algn="ctr">
              <a:lnSpc>
                <a:spcPts val="5599"/>
              </a:lnSpc>
              <a:spcBef>
                <a:spcPct val="0"/>
              </a:spcBef>
              <a:buAutoNum type="arabicPeriod"/>
            </a:pPr>
            <a:r>
              <a:rPr lang="en-US" sz="3999" b="1" dirty="0">
                <a:solidFill>
                  <a:srgbClr val="000000"/>
                </a:solidFill>
                <a:latin typeface="K2D Bold"/>
                <a:ea typeface="K2D Bold"/>
                <a:cs typeface="K2D Bold"/>
                <a:sym typeface="K2D Bold"/>
              </a:rPr>
              <a:t>. ỔN ĐỊNH GÂY HỨNG </a:t>
            </a:r>
            <a:r>
              <a:rPr lang="en-US" sz="3999" b="1" dirty="0" smtClean="0">
                <a:solidFill>
                  <a:srgbClr val="000000"/>
                </a:solidFill>
                <a:latin typeface="K2D Bold"/>
                <a:ea typeface="K2D Bold"/>
                <a:cs typeface="K2D Bold"/>
                <a:sym typeface="K2D Bold"/>
              </a:rPr>
              <a:t>THÚ</a:t>
            </a:r>
            <a:endParaRPr lang="en-US" sz="3999" b="1" dirty="0">
              <a:solidFill>
                <a:srgbClr val="000000"/>
              </a:solidFill>
              <a:latin typeface="K2D Bold"/>
              <a:ea typeface="K2D Bold"/>
              <a:cs typeface="K2D Bold"/>
              <a:sym typeface="K2D Bold"/>
            </a:endParaRPr>
          </a:p>
        </p:txBody>
      </p:sp>
      <p:sp>
        <p:nvSpPr>
          <p:cNvPr id="28" name="TextBox 28"/>
          <p:cNvSpPr txBox="1"/>
          <p:nvPr/>
        </p:nvSpPr>
        <p:spPr>
          <a:xfrm>
            <a:off x="894627" y="2554159"/>
            <a:ext cx="17259300" cy="7102477"/>
          </a:xfrm>
          <a:prstGeom prst="rect">
            <a:avLst/>
          </a:prstGeom>
        </p:spPr>
        <p:txBody>
          <a:bodyPr lIns="0" tIns="0" rIns="0" bIns="0" rtlCol="0" anchor="t">
            <a:spAutoFit/>
          </a:bodyPr>
          <a:lstStyle/>
          <a:p>
            <a:pPr algn="ctr">
              <a:lnSpc>
                <a:spcPts val="5599"/>
              </a:lnSpc>
              <a:spcBef>
                <a:spcPct val="0"/>
              </a:spcBef>
            </a:pPr>
            <a:r>
              <a:rPr lang="en-US" sz="3999">
                <a:solidFill>
                  <a:srgbClr val="000000"/>
                </a:solidFill>
                <a:latin typeface="Faustina"/>
                <a:ea typeface="Faustina"/>
                <a:cs typeface="Faustina"/>
                <a:sym typeface="Faustina"/>
              </a:rPr>
              <a:t>- Cô cho trẻ hát bài: “Vui đến trường”. </a:t>
            </a:r>
          </a:p>
          <a:p>
            <a:pPr algn="ctr">
              <a:lnSpc>
                <a:spcPts val="5599"/>
              </a:lnSpc>
              <a:spcBef>
                <a:spcPct val="0"/>
              </a:spcBef>
            </a:pPr>
            <a:r>
              <a:rPr lang="en-US" sz="3999">
                <a:solidFill>
                  <a:srgbClr val="000000"/>
                </a:solidFill>
                <a:latin typeface="Faustina"/>
                <a:ea typeface="Faustina"/>
                <a:cs typeface="Faustina"/>
                <a:sym typeface="Faustina"/>
              </a:rPr>
              <a:t>- Các con vừa hát bài gì?</a:t>
            </a:r>
          </a:p>
          <a:p>
            <a:pPr algn="ctr">
              <a:lnSpc>
                <a:spcPts val="5599"/>
              </a:lnSpc>
              <a:spcBef>
                <a:spcPct val="0"/>
              </a:spcBef>
            </a:pPr>
            <a:r>
              <a:rPr lang="en-US" sz="3999">
                <a:solidFill>
                  <a:srgbClr val="000000"/>
                </a:solidFill>
                <a:latin typeface="Faustina"/>
                <a:ea typeface="Faustina"/>
                <a:cs typeface="Faustina"/>
                <a:sym typeface="Faustina"/>
              </a:rPr>
              <a:t>- Bài hát vừa rồi nói về gì?</a:t>
            </a:r>
          </a:p>
          <a:p>
            <a:pPr algn="ctr">
              <a:lnSpc>
                <a:spcPts val="5599"/>
              </a:lnSpc>
              <a:spcBef>
                <a:spcPct val="0"/>
              </a:spcBef>
            </a:pPr>
            <a:r>
              <a:rPr lang="en-US" sz="3999">
                <a:solidFill>
                  <a:srgbClr val="000000"/>
                </a:solidFill>
                <a:latin typeface="Faustina"/>
                <a:ea typeface="Faustina"/>
                <a:cs typeface="Faustina"/>
                <a:sym typeface="Faustina"/>
              </a:rPr>
              <a:t>- Bạn làm gì trước khi đi học?</a:t>
            </a:r>
          </a:p>
          <a:p>
            <a:pPr algn="ctr">
              <a:lnSpc>
                <a:spcPts val="5599"/>
              </a:lnSpc>
              <a:spcBef>
                <a:spcPct val="0"/>
              </a:spcBef>
            </a:pPr>
            <a:r>
              <a:rPr lang="en-US" sz="3999">
                <a:solidFill>
                  <a:srgbClr val="000000"/>
                </a:solidFill>
                <a:latin typeface="Faustina"/>
                <a:ea typeface="Faustina"/>
                <a:cs typeface="Faustina"/>
                <a:sym typeface="Faustina"/>
              </a:rPr>
              <a:t>- Ai đưa bạn đến trường?</a:t>
            </a:r>
          </a:p>
          <a:p>
            <a:pPr algn="ctr">
              <a:lnSpc>
                <a:spcPts val="5599"/>
              </a:lnSpc>
              <a:spcBef>
                <a:spcPct val="0"/>
              </a:spcBef>
            </a:pPr>
            <a:r>
              <a:rPr lang="en-US" sz="3999">
                <a:solidFill>
                  <a:srgbClr val="000000"/>
                </a:solidFill>
                <a:latin typeface="Faustina"/>
                <a:ea typeface="Faustina"/>
                <a:cs typeface="Faustina"/>
                <a:sym typeface="Faustina"/>
              </a:rPr>
              <a:t>- Cô cho trẻ xếp thành 4 hàng dọc </a:t>
            </a:r>
          </a:p>
          <a:p>
            <a:pPr algn="ctr">
              <a:lnSpc>
                <a:spcPts val="5599"/>
              </a:lnSpc>
              <a:spcBef>
                <a:spcPct val="0"/>
              </a:spcBef>
            </a:pPr>
            <a:r>
              <a:rPr lang="en-US" sz="3999">
                <a:solidFill>
                  <a:srgbClr val="000000"/>
                </a:solidFill>
                <a:latin typeface="Faustina"/>
                <a:ea typeface="Faustina"/>
                <a:cs typeface="Faustina"/>
                <a:sym typeface="Faustina"/>
              </a:rPr>
              <a:t> - Cô giáo dục trẻ: Bái hát nói về niềm vui của bạn nhỏ khi được đến trường gặp lại cô giáo và các bạn.</a:t>
            </a:r>
          </a:p>
          <a:p>
            <a:pPr algn="ctr">
              <a:lnSpc>
                <a:spcPts val="5599"/>
              </a:lnSpc>
              <a:spcBef>
                <a:spcPct val="0"/>
              </a:spcBef>
            </a:pPr>
            <a:r>
              <a:rPr lang="en-US" sz="3999">
                <a:solidFill>
                  <a:srgbClr val="000000"/>
                </a:solidFill>
                <a:latin typeface="Faustina"/>
                <a:ea typeface="Faustina"/>
                <a:cs typeface="Faustina"/>
                <a:sym typeface="Faustina"/>
              </a:rPr>
              <a:t>- Cô dẫn dắt trẻ vào bài</a:t>
            </a:r>
          </a:p>
          <a:p>
            <a:pPr algn="ctr">
              <a:lnSpc>
                <a:spcPts val="6299"/>
              </a:lnSpc>
              <a:spcBef>
                <a:spcPct val="0"/>
              </a:spcBef>
            </a:pPr>
            <a:endParaRPr lang="en-US" sz="3999">
              <a:solidFill>
                <a:srgbClr val="000000"/>
              </a:solidFill>
              <a:latin typeface="Faustina"/>
              <a:ea typeface="Faustina"/>
              <a:cs typeface="Faustina"/>
              <a:sym typeface="Fausti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804646">
            <a:off x="-91317" y="282118"/>
            <a:ext cx="3050169" cy="5251367"/>
          </a:xfrm>
          <a:custGeom>
            <a:avLst/>
            <a:gdLst/>
            <a:ahLst/>
            <a:cxnLst/>
            <a:rect l="l" t="t" r="r" b="b"/>
            <a:pathLst>
              <a:path w="3050169" h="5251367">
                <a:moveTo>
                  <a:pt x="0" y="0"/>
                </a:moveTo>
                <a:lnTo>
                  <a:pt x="3050169" y="0"/>
                </a:lnTo>
                <a:lnTo>
                  <a:pt x="3050169" y="5251367"/>
                </a:lnTo>
                <a:lnTo>
                  <a:pt x="0" y="52513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2167362" y="2037819"/>
            <a:ext cx="14333461" cy="7220481"/>
          </a:xfrm>
          <a:custGeom>
            <a:avLst/>
            <a:gdLst/>
            <a:ahLst/>
            <a:cxnLst/>
            <a:rect l="l" t="t" r="r" b="b"/>
            <a:pathLst>
              <a:path w="14333461" h="7220481">
                <a:moveTo>
                  <a:pt x="0" y="0"/>
                </a:moveTo>
                <a:lnTo>
                  <a:pt x="14333460" y="0"/>
                </a:lnTo>
                <a:lnTo>
                  <a:pt x="14333460" y="7220481"/>
                </a:lnTo>
                <a:lnTo>
                  <a:pt x="0" y="722048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617254">
            <a:off x="15612537" y="119362"/>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634560">
            <a:off x="-75252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6" name="Group 6"/>
          <p:cNvGrpSpPr/>
          <p:nvPr/>
        </p:nvGrpSpPr>
        <p:grpSpPr>
          <a:xfrm>
            <a:off x="1308417" y="6858498"/>
            <a:ext cx="267762" cy="26776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524677" y="9606817"/>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6991538" y="6568749"/>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137691" y="7609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128850" y="700077"/>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460433" y="3663027"/>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1354483" y="9258300"/>
            <a:ext cx="267762" cy="2677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4186807" y="7126260"/>
            <a:ext cx="3273627" cy="2770306"/>
          </a:xfrm>
          <a:custGeom>
            <a:avLst/>
            <a:gdLst/>
            <a:ahLst/>
            <a:cxnLst/>
            <a:rect l="l" t="t" r="r" b="b"/>
            <a:pathLst>
              <a:path w="3273627" h="2770306">
                <a:moveTo>
                  <a:pt x="0" y="0"/>
                </a:moveTo>
                <a:lnTo>
                  <a:pt x="3273626" y="0"/>
                </a:lnTo>
                <a:lnTo>
                  <a:pt x="3273626" y="2770306"/>
                </a:lnTo>
                <a:lnTo>
                  <a:pt x="0" y="277030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8" name="TextBox 28"/>
          <p:cNvSpPr txBox="1"/>
          <p:nvPr/>
        </p:nvSpPr>
        <p:spPr>
          <a:xfrm>
            <a:off x="4262170" y="742419"/>
            <a:ext cx="10143844" cy="1295400"/>
          </a:xfrm>
          <a:prstGeom prst="rect">
            <a:avLst/>
          </a:prstGeom>
        </p:spPr>
        <p:txBody>
          <a:bodyPr lIns="0" tIns="0" rIns="0" bIns="0" rtlCol="0" anchor="t">
            <a:spAutoFit/>
          </a:bodyPr>
          <a:lstStyle/>
          <a:p>
            <a:pPr algn="ctr">
              <a:lnSpc>
                <a:spcPts val="10500"/>
              </a:lnSpc>
            </a:pPr>
            <a:r>
              <a:rPr lang="en-US" sz="7500" dirty="0">
                <a:latin typeface="Francois One"/>
                <a:ea typeface="Francois One"/>
                <a:cs typeface="Francois One"/>
                <a:sym typeface="Francois One"/>
              </a:rPr>
              <a:t>2. </a:t>
            </a:r>
            <a:r>
              <a:rPr lang="en-US" sz="7500" dirty="0" err="1">
                <a:latin typeface="Francois One"/>
                <a:ea typeface="Francois One"/>
                <a:cs typeface="Francois One"/>
                <a:sym typeface="Francois One"/>
              </a:rPr>
              <a:t>Khởi</a:t>
            </a:r>
            <a:r>
              <a:rPr lang="en-US" sz="7500" dirty="0">
                <a:latin typeface="Francois One"/>
                <a:ea typeface="Francois One"/>
                <a:cs typeface="Francois One"/>
                <a:sym typeface="Francois One"/>
              </a:rPr>
              <a:t> </a:t>
            </a:r>
            <a:r>
              <a:rPr lang="en-US" sz="7500" dirty="0" err="1">
                <a:latin typeface="Francois One"/>
                <a:ea typeface="Francois One"/>
                <a:cs typeface="Francois One"/>
                <a:sym typeface="Francois One"/>
              </a:rPr>
              <a:t>động</a:t>
            </a:r>
            <a:endParaRPr lang="en-US" sz="7500" dirty="0">
              <a:latin typeface="Francois One"/>
              <a:ea typeface="Francois One"/>
              <a:cs typeface="Francois One"/>
              <a:sym typeface="Francois One"/>
            </a:endParaRPr>
          </a:p>
        </p:txBody>
      </p:sp>
      <p:sp>
        <p:nvSpPr>
          <p:cNvPr id="29" name="TextBox 29"/>
          <p:cNvSpPr txBox="1"/>
          <p:nvPr/>
        </p:nvSpPr>
        <p:spPr>
          <a:xfrm>
            <a:off x="2788016" y="3586827"/>
            <a:ext cx="13460580" cy="4777741"/>
          </a:xfrm>
          <a:prstGeom prst="rect">
            <a:avLst/>
          </a:prstGeom>
        </p:spPr>
        <p:txBody>
          <a:bodyPr lIns="0" tIns="0" rIns="0" bIns="0" rtlCol="0" anchor="t">
            <a:spAutoFit/>
          </a:bodyPr>
          <a:lstStyle/>
          <a:p>
            <a:pPr algn="ctr">
              <a:lnSpc>
                <a:spcPts val="5459"/>
              </a:lnSpc>
              <a:spcBef>
                <a:spcPct val="0"/>
              </a:spcBef>
            </a:pPr>
            <a:r>
              <a:rPr lang="en-US" sz="3899">
                <a:solidFill>
                  <a:srgbClr val="000000"/>
                </a:solidFill>
                <a:latin typeface="K2D"/>
                <a:ea typeface="K2D"/>
                <a:cs typeface="K2D"/>
                <a:sym typeface="K2D"/>
              </a:rPr>
              <a:t>+ Cho trẻ đi vòng tròn, kết hợp các kiểu đi trên nền nhạc bài hát “Trường chúng cháu là trường mầm non”.</a:t>
            </a:r>
          </a:p>
          <a:p>
            <a:pPr algn="ctr">
              <a:lnSpc>
                <a:spcPts val="5459"/>
              </a:lnSpc>
              <a:spcBef>
                <a:spcPct val="0"/>
              </a:spcBef>
            </a:pPr>
            <a:r>
              <a:rPr lang="en-US" sz="3899">
                <a:solidFill>
                  <a:srgbClr val="000000"/>
                </a:solidFill>
                <a:latin typeface="K2D"/>
                <a:ea typeface="K2D"/>
                <a:cs typeface="K2D"/>
                <a:sym typeface="K2D"/>
              </a:rPr>
              <a:t>- Cô cho trẻ đi theo nhịp vỗ tay tạo thành vòng tròn kết hợp các kiểu đi, đi bằng gót chân, đi nhón gót, bàn chân, mũi chân, đi thường, chạy nhanh, chạy chậm.</a:t>
            </a:r>
          </a:p>
          <a:p>
            <a:pPr algn="ctr">
              <a:lnSpc>
                <a:spcPts val="5459"/>
              </a:lnSpc>
              <a:spcBef>
                <a:spcPct val="0"/>
              </a:spcBef>
            </a:pPr>
            <a:r>
              <a:rPr lang="en-US" sz="3899">
                <a:solidFill>
                  <a:srgbClr val="000000"/>
                </a:solidFill>
                <a:latin typeface="K2D"/>
                <a:ea typeface="K2D"/>
                <a:cs typeface="K2D"/>
                <a:sym typeface="K2D"/>
              </a:rPr>
              <a:t>+ Trẻ xếp thành 4 hàng dọc.</a:t>
            </a:r>
          </a:p>
          <a:p>
            <a:pPr algn="ctr">
              <a:lnSpc>
                <a:spcPts val="5459"/>
              </a:lnSpc>
              <a:spcBef>
                <a:spcPct val="0"/>
              </a:spcBef>
            </a:pPr>
            <a:endParaRPr lang="en-US" sz="3899">
              <a:solidFill>
                <a:srgbClr val="000000"/>
              </a:solidFill>
              <a:latin typeface="K2D"/>
              <a:ea typeface="K2D"/>
              <a:cs typeface="K2D"/>
              <a:sym typeface="K2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a:off x="2167362" y="2037819"/>
            <a:ext cx="14333461" cy="7220481"/>
          </a:xfrm>
          <a:custGeom>
            <a:avLst/>
            <a:gdLst/>
            <a:ahLst/>
            <a:cxnLst/>
            <a:rect l="l" t="t" r="r" b="b"/>
            <a:pathLst>
              <a:path w="14333461" h="7220481">
                <a:moveTo>
                  <a:pt x="0" y="0"/>
                </a:moveTo>
                <a:lnTo>
                  <a:pt x="14333460" y="0"/>
                </a:lnTo>
                <a:lnTo>
                  <a:pt x="14333460" y="7220481"/>
                </a:lnTo>
                <a:lnTo>
                  <a:pt x="0" y="7220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617254">
            <a:off x="15612537" y="119362"/>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634560">
            <a:off x="-75252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1308417" y="6858498"/>
            <a:ext cx="267762" cy="2677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524677" y="9606817"/>
            <a:ext cx="267762" cy="26776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91538" y="6568749"/>
            <a:ext cx="267762" cy="26776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137691" y="760938"/>
            <a:ext cx="267762" cy="2677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128850" y="700077"/>
            <a:ext cx="267762" cy="26776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7460433" y="3663027"/>
            <a:ext cx="267762" cy="2677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1354483" y="9258300"/>
            <a:ext cx="267762" cy="26776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3575949" y="3214677"/>
            <a:ext cx="11516287" cy="4200525"/>
          </a:xfrm>
          <a:prstGeom prst="rect">
            <a:avLst/>
          </a:prstGeom>
        </p:spPr>
        <p:txBody>
          <a:bodyPr lIns="0" tIns="0" rIns="0" bIns="0" rtlCol="0" anchor="t">
            <a:spAutoFit/>
          </a:bodyPr>
          <a:lstStyle/>
          <a:p>
            <a:pPr algn="ctr">
              <a:lnSpc>
                <a:spcPts val="4799"/>
              </a:lnSpc>
            </a:pPr>
            <a:r>
              <a:rPr lang="en-US" sz="3999" b="1">
                <a:solidFill>
                  <a:srgbClr val="000000"/>
                </a:solidFill>
                <a:latin typeface="Prompt Bold"/>
                <a:ea typeface="Prompt Bold"/>
                <a:cs typeface="Prompt Bold"/>
                <a:sym typeface="Prompt Bold"/>
              </a:rPr>
              <a:t>* Bài tập phát triển chung:</a:t>
            </a:r>
          </a:p>
          <a:p>
            <a:pPr marL="863595" lvl="1" indent="-431797" algn="just">
              <a:lnSpc>
                <a:spcPts val="4799"/>
              </a:lnSpc>
              <a:buFont typeface="Arial"/>
              <a:buChar char="•"/>
            </a:pPr>
            <a:r>
              <a:rPr lang="en-US" sz="3999">
                <a:solidFill>
                  <a:srgbClr val="000000"/>
                </a:solidFill>
                <a:latin typeface="Prompt"/>
                <a:ea typeface="Prompt"/>
                <a:cs typeface="Prompt"/>
                <a:sym typeface="Prompt"/>
              </a:rPr>
              <a:t>Động tác Tay : Hai tay dang ngang, đưa lên cao. </a:t>
            </a:r>
          </a:p>
          <a:p>
            <a:pPr marL="863595" lvl="1" indent="-431797" algn="just">
              <a:lnSpc>
                <a:spcPts val="4799"/>
              </a:lnSpc>
              <a:buFont typeface="Arial"/>
              <a:buChar char="•"/>
            </a:pPr>
            <a:r>
              <a:rPr lang="en-US" sz="3999">
                <a:solidFill>
                  <a:srgbClr val="000000"/>
                </a:solidFill>
                <a:latin typeface="Prompt"/>
                <a:ea typeface="Prompt"/>
                <a:cs typeface="Prompt"/>
                <a:sym typeface="Prompt"/>
              </a:rPr>
              <a:t>Động tác Chân: co duỗi chân.</a:t>
            </a:r>
          </a:p>
          <a:p>
            <a:pPr marL="863595" lvl="1" indent="-431797" algn="just">
              <a:lnSpc>
                <a:spcPts val="4799"/>
              </a:lnSpc>
              <a:buFont typeface="Arial"/>
              <a:buChar char="•"/>
            </a:pPr>
            <a:r>
              <a:rPr lang="en-US" sz="3999">
                <a:solidFill>
                  <a:srgbClr val="000000"/>
                </a:solidFill>
                <a:latin typeface="Prompt"/>
                <a:ea typeface="Prompt"/>
                <a:cs typeface="Prompt"/>
                <a:sym typeface="Prompt"/>
              </a:rPr>
              <a:t>Động tác Bụng lườn: Hai tay dơ lên cao, cúi gập người.</a:t>
            </a:r>
          </a:p>
          <a:p>
            <a:pPr marL="863595" lvl="1" indent="-431797" algn="just">
              <a:lnSpc>
                <a:spcPts val="4799"/>
              </a:lnSpc>
              <a:buFont typeface="Arial"/>
              <a:buChar char="•"/>
            </a:pPr>
            <a:r>
              <a:rPr lang="en-US" sz="3999">
                <a:solidFill>
                  <a:srgbClr val="000000"/>
                </a:solidFill>
                <a:latin typeface="Prompt"/>
                <a:ea typeface="Prompt"/>
                <a:cs typeface="Prompt"/>
                <a:sym typeface="Prompt"/>
              </a:rPr>
              <a:t>Động tác Bật: Bật tại chỗ.</a:t>
            </a:r>
          </a:p>
        </p:txBody>
      </p:sp>
      <p:sp>
        <p:nvSpPr>
          <p:cNvPr id="27" name="Freeform 27"/>
          <p:cNvSpPr/>
          <p:nvPr/>
        </p:nvSpPr>
        <p:spPr>
          <a:xfrm>
            <a:off x="12232374" y="7598510"/>
            <a:ext cx="7315200" cy="2514600"/>
          </a:xfrm>
          <a:custGeom>
            <a:avLst/>
            <a:gdLst/>
            <a:ahLst/>
            <a:cxnLst/>
            <a:rect l="l" t="t" r="r" b="b"/>
            <a:pathLst>
              <a:path w="7315200" h="2514600">
                <a:moveTo>
                  <a:pt x="0" y="0"/>
                </a:moveTo>
                <a:lnTo>
                  <a:pt x="7315200" y="0"/>
                </a:lnTo>
                <a:lnTo>
                  <a:pt x="7315200" y="2514600"/>
                </a:lnTo>
                <a:lnTo>
                  <a:pt x="0" y="25146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8" name="TextBox 28"/>
          <p:cNvSpPr txBox="1"/>
          <p:nvPr/>
        </p:nvSpPr>
        <p:spPr>
          <a:xfrm>
            <a:off x="4262170" y="742419"/>
            <a:ext cx="10143844" cy="1295400"/>
          </a:xfrm>
          <a:prstGeom prst="rect">
            <a:avLst/>
          </a:prstGeom>
        </p:spPr>
        <p:txBody>
          <a:bodyPr lIns="0" tIns="0" rIns="0" bIns="0" rtlCol="0" anchor="t">
            <a:spAutoFit/>
          </a:bodyPr>
          <a:lstStyle/>
          <a:p>
            <a:pPr algn="ctr">
              <a:lnSpc>
                <a:spcPts val="10500"/>
              </a:lnSpc>
            </a:pPr>
            <a:r>
              <a:rPr lang="en-US" sz="7500" dirty="0">
                <a:latin typeface="Francois One"/>
                <a:ea typeface="Francois One"/>
                <a:cs typeface="Francois One"/>
                <a:sym typeface="Francois One"/>
              </a:rPr>
              <a:t>TRỌNG ĐỘNG</a:t>
            </a:r>
          </a:p>
        </p:txBody>
      </p:sp>
      <p:sp>
        <p:nvSpPr>
          <p:cNvPr id="29" name="Freeform 29"/>
          <p:cNvSpPr/>
          <p:nvPr/>
        </p:nvSpPr>
        <p:spPr>
          <a:xfrm>
            <a:off x="-2215302" y="700077"/>
            <a:ext cx="7315200" cy="2514600"/>
          </a:xfrm>
          <a:custGeom>
            <a:avLst/>
            <a:gdLst/>
            <a:ahLst/>
            <a:cxnLst/>
            <a:rect l="l" t="t" r="r" b="b"/>
            <a:pathLst>
              <a:path w="7315200" h="2514600">
                <a:moveTo>
                  <a:pt x="0" y="0"/>
                </a:moveTo>
                <a:lnTo>
                  <a:pt x="7315200" y="0"/>
                </a:lnTo>
                <a:lnTo>
                  <a:pt x="7315200" y="2514600"/>
                </a:lnTo>
                <a:lnTo>
                  <a:pt x="0" y="25146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634560">
            <a:off x="-82440" y="-62622"/>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458115" y="2630359"/>
            <a:ext cx="267762" cy="26776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5" name="TextBox 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894819" y="6574171"/>
            <a:ext cx="267762" cy="267762"/>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8" name="TextBox 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6840354" y="8990538"/>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611291" y="7593929"/>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137691" y="7609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3128850" y="700077"/>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7556488" y="5727149"/>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rot="2408416">
            <a:off x="13643391" y="-288731"/>
            <a:ext cx="5116238" cy="2634863"/>
          </a:xfrm>
          <a:custGeom>
            <a:avLst/>
            <a:gdLst/>
            <a:ahLst/>
            <a:cxnLst/>
            <a:rect l="l" t="t" r="r" b="b"/>
            <a:pathLst>
              <a:path w="5116238" h="2634863">
                <a:moveTo>
                  <a:pt x="0" y="0"/>
                </a:moveTo>
                <a:lnTo>
                  <a:pt x="5116238" y="0"/>
                </a:lnTo>
                <a:lnTo>
                  <a:pt x="5116238" y="2634862"/>
                </a:lnTo>
                <a:lnTo>
                  <a:pt x="0" y="263486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5" name="Freeform 25"/>
          <p:cNvSpPr/>
          <p:nvPr/>
        </p:nvSpPr>
        <p:spPr>
          <a:xfrm rot="1204924">
            <a:off x="-776607" y="7556158"/>
            <a:ext cx="4804559" cy="3639453"/>
          </a:xfrm>
          <a:custGeom>
            <a:avLst/>
            <a:gdLst/>
            <a:ahLst/>
            <a:cxnLst/>
            <a:rect l="l" t="t" r="r" b="b"/>
            <a:pathLst>
              <a:path w="4804559" h="3639453">
                <a:moveTo>
                  <a:pt x="0" y="0"/>
                </a:moveTo>
                <a:lnTo>
                  <a:pt x="4804559" y="0"/>
                </a:lnTo>
                <a:lnTo>
                  <a:pt x="4804559" y="3639453"/>
                </a:lnTo>
                <a:lnTo>
                  <a:pt x="0" y="363945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6" name="Freeform 26"/>
          <p:cNvSpPr/>
          <p:nvPr/>
        </p:nvSpPr>
        <p:spPr>
          <a:xfrm>
            <a:off x="3887894" y="8855340"/>
            <a:ext cx="1517559" cy="2863319"/>
          </a:xfrm>
          <a:custGeom>
            <a:avLst/>
            <a:gdLst/>
            <a:ahLst/>
            <a:cxnLst/>
            <a:rect l="l" t="t" r="r" b="b"/>
            <a:pathLst>
              <a:path w="1517559" h="2863319">
                <a:moveTo>
                  <a:pt x="0" y="0"/>
                </a:moveTo>
                <a:lnTo>
                  <a:pt x="1517559" y="0"/>
                </a:lnTo>
                <a:lnTo>
                  <a:pt x="1517559" y="2863320"/>
                </a:lnTo>
                <a:lnTo>
                  <a:pt x="0" y="28633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27" name="Group 27"/>
          <p:cNvGrpSpPr/>
          <p:nvPr/>
        </p:nvGrpSpPr>
        <p:grpSpPr>
          <a:xfrm>
            <a:off x="10042750" y="3017395"/>
            <a:ext cx="6377947" cy="5783581"/>
            <a:chOff x="0" y="0"/>
            <a:chExt cx="1679788" cy="1523248"/>
          </a:xfrm>
        </p:grpSpPr>
        <p:sp>
          <p:nvSpPr>
            <p:cNvPr id="28" name="Freeform 28"/>
            <p:cNvSpPr/>
            <p:nvPr/>
          </p:nvSpPr>
          <p:spPr>
            <a:xfrm>
              <a:off x="0" y="0"/>
              <a:ext cx="1679788" cy="1523248"/>
            </a:xfrm>
            <a:custGeom>
              <a:avLst/>
              <a:gdLst/>
              <a:ahLst/>
              <a:cxnLst/>
              <a:rect l="l" t="t" r="r" b="b"/>
              <a:pathLst>
                <a:path w="1679788" h="1523248">
                  <a:moveTo>
                    <a:pt x="61907" y="0"/>
                  </a:moveTo>
                  <a:lnTo>
                    <a:pt x="1617882" y="0"/>
                  </a:lnTo>
                  <a:cubicBezTo>
                    <a:pt x="1634300" y="0"/>
                    <a:pt x="1650047" y="6522"/>
                    <a:pt x="1661656" y="18132"/>
                  </a:cubicBezTo>
                  <a:cubicBezTo>
                    <a:pt x="1673266" y="29742"/>
                    <a:pt x="1679788" y="45488"/>
                    <a:pt x="1679788" y="61907"/>
                  </a:cubicBezTo>
                  <a:lnTo>
                    <a:pt x="1679788" y="1461341"/>
                  </a:lnTo>
                  <a:cubicBezTo>
                    <a:pt x="1679788" y="1477760"/>
                    <a:pt x="1673266" y="1493506"/>
                    <a:pt x="1661656" y="1505116"/>
                  </a:cubicBezTo>
                  <a:cubicBezTo>
                    <a:pt x="1650047" y="1516725"/>
                    <a:pt x="1634300" y="1523248"/>
                    <a:pt x="1617882" y="1523248"/>
                  </a:cubicBezTo>
                  <a:lnTo>
                    <a:pt x="61907" y="1523248"/>
                  </a:lnTo>
                  <a:cubicBezTo>
                    <a:pt x="45488" y="1523248"/>
                    <a:pt x="29742" y="1516725"/>
                    <a:pt x="18132" y="1505116"/>
                  </a:cubicBezTo>
                  <a:cubicBezTo>
                    <a:pt x="6522" y="1493506"/>
                    <a:pt x="0" y="1477760"/>
                    <a:pt x="0" y="1461341"/>
                  </a:cubicBezTo>
                  <a:lnTo>
                    <a:pt x="0" y="61907"/>
                  </a:lnTo>
                  <a:cubicBezTo>
                    <a:pt x="0" y="45488"/>
                    <a:pt x="6522" y="29742"/>
                    <a:pt x="18132" y="18132"/>
                  </a:cubicBezTo>
                  <a:cubicBezTo>
                    <a:pt x="29742" y="6522"/>
                    <a:pt x="45488" y="0"/>
                    <a:pt x="61907" y="0"/>
                  </a:cubicBezTo>
                  <a:close/>
                </a:path>
              </a:pathLst>
            </a:custGeom>
            <a:solidFill>
              <a:srgbClr val="FFF4EF"/>
            </a:solidFill>
          </p:spPr>
        </p:sp>
        <p:sp>
          <p:nvSpPr>
            <p:cNvPr id="29" name="TextBox 29"/>
            <p:cNvSpPr txBox="1"/>
            <p:nvPr/>
          </p:nvSpPr>
          <p:spPr>
            <a:xfrm>
              <a:off x="0" y="-57150"/>
              <a:ext cx="1679788" cy="1580398"/>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rot="-1617254">
            <a:off x="1609299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1" name="TextBox 31"/>
          <p:cNvSpPr txBox="1"/>
          <p:nvPr/>
        </p:nvSpPr>
        <p:spPr>
          <a:xfrm>
            <a:off x="2615223" y="876300"/>
            <a:ext cx="11100777" cy="1295400"/>
          </a:xfrm>
          <a:prstGeom prst="rect">
            <a:avLst/>
          </a:prstGeom>
        </p:spPr>
        <p:txBody>
          <a:bodyPr lIns="0" tIns="0" rIns="0" bIns="0" rtlCol="0" anchor="t">
            <a:spAutoFit/>
          </a:bodyPr>
          <a:lstStyle/>
          <a:p>
            <a:pPr marL="1619250" lvl="1" indent="-809625" algn="ctr">
              <a:lnSpc>
                <a:spcPts val="10500"/>
              </a:lnSpc>
              <a:buFont typeface="Arial"/>
              <a:buChar char="•"/>
            </a:pPr>
            <a:r>
              <a:rPr lang="en-US" sz="7500" dirty="0" err="1">
                <a:latin typeface="Noto Sans"/>
                <a:ea typeface="Noto Sans"/>
                <a:cs typeface="Noto Sans"/>
                <a:sym typeface="Noto Sans"/>
              </a:rPr>
              <a:t>Vận</a:t>
            </a:r>
            <a:r>
              <a:rPr lang="en-US" sz="7500" dirty="0">
                <a:latin typeface="Noto Sans"/>
                <a:ea typeface="Noto Sans"/>
                <a:cs typeface="Noto Sans"/>
                <a:sym typeface="Noto Sans"/>
              </a:rPr>
              <a:t> </a:t>
            </a:r>
            <a:r>
              <a:rPr lang="en-US" sz="7500" dirty="0" err="1">
                <a:latin typeface="Noto Sans"/>
                <a:ea typeface="Noto Sans"/>
                <a:cs typeface="Noto Sans"/>
                <a:sym typeface="Noto Sans"/>
              </a:rPr>
              <a:t>động</a:t>
            </a:r>
            <a:r>
              <a:rPr lang="en-US" sz="7500" dirty="0">
                <a:latin typeface="Noto Sans"/>
                <a:ea typeface="Noto Sans"/>
                <a:cs typeface="Noto Sans"/>
                <a:sym typeface="Noto Sans"/>
              </a:rPr>
              <a:t> </a:t>
            </a:r>
            <a:r>
              <a:rPr lang="en-US" sz="7500" dirty="0" err="1">
                <a:latin typeface="Noto Sans"/>
                <a:ea typeface="Noto Sans"/>
                <a:cs typeface="Noto Sans"/>
                <a:sym typeface="Noto Sans"/>
              </a:rPr>
              <a:t>cơ</a:t>
            </a:r>
            <a:r>
              <a:rPr lang="en-US" sz="7500" dirty="0">
                <a:latin typeface="Noto Sans"/>
                <a:ea typeface="Noto Sans"/>
                <a:cs typeface="Noto Sans"/>
                <a:sym typeface="Noto Sans"/>
              </a:rPr>
              <a:t> </a:t>
            </a:r>
            <a:r>
              <a:rPr lang="en-US" sz="7500" dirty="0" err="1">
                <a:latin typeface="Noto Sans"/>
                <a:ea typeface="Noto Sans"/>
                <a:cs typeface="Noto Sans"/>
                <a:sym typeface="Noto Sans"/>
              </a:rPr>
              <a:t>bản</a:t>
            </a:r>
            <a:r>
              <a:rPr lang="en-US" sz="7500" dirty="0">
                <a:latin typeface="Noto Sans"/>
                <a:ea typeface="Noto Sans"/>
                <a:cs typeface="Noto Sans"/>
                <a:sym typeface="Noto Sans"/>
              </a:rPr>
              <a:t>:</a:t>
            </a:r>
          </a:p>
        </p:txBody>
      </p:sp>
      <p:sp>
        <p:nvSpPr>
          <p:cNvPr id="32" name="TextBox 32"/>
          <p:cNvSpPr txBox="1"/>
          <p:nvPr/>
        </p:nvSpPr>
        <p:spPr>
          <a:xfrm>
            <a:off x="1625672" y="3030519"/>
            <a:ext cx="15697223" cy="3647441"/>
          </a:xfrm>
          <a:prstGeom prst="rect">
            <a:avLst/>
          </a:prstGeom>
        </p:spPr>
        <p:txBody>
          <a:bodyPr lIns="0" tIns="0" rIns="0" bIns="0" rtlCol="0" anchor="t">
            <a:spAutoFit/>
          </a:bodyPr>
          <a:lstStyle/>
          <a:p>
            <a:pPr algn="l">
              <a:lnSpc>
                <a:spcPts val="4899"/>
              </a:lnSpc>
              <a:spcBef>
                <a:spcPct val="0"/>
              </a:spcBef>
            </a:pPr>
            <a:r>
              <a:rPr lang="en-US" sz="3499">
                <a:solidFill>
                  <a:srgbClr val="000000"/>
                </a:solidFill>
                <a:latin typeface="Prompt"/>
                <a:ea typeface="Prompt"/>
                <a:cs typeface="Prompt"/>
                <a:sym typeface="Prompt"/>
              </a:rPr>
              <a:t>-Cô làm mẫu lần 1.</a:t>
            </a:r>
          </a:p>
          <a:p>
            <a:pPr algn="l">
              <a:lnSpc>
                <a:spcPts val="4899"/>
              </a:lnSpc>
              <a:spcBef>
                <a:spcPct val="0"/>
              </a:spcBef>
            </a:pPr>
            <a:r>
              <a:rPr lang="en-US" sz="3499">
                <a:solidFill>
                  <a:srgbClr val="000000"/>
                </a:solidFill>
                <a:latin typeface="Prompt"/>
                <a:ea typeface="Prompt"/>
                <a:cs typeface="Prompt"/>
                <a:sym typeface="Prompt"/>
              </a:rPr>
              <a:t>-Cô làm mẫu lần 2 kết hợp phân tích động tác:Khi đi trên ghế thể dục, các con chú ý hiệu lệnh của cô. Khi nào cô lắc sắc xô một tiếng các con sẽ vào vạch chuẩn bị, lắc hai tiếng các con sẽ đi, khi đi mắt nhìn thẳng, tay chống hông, đi đến hết ghế rồi sau đó về cuối hàng. </a:t>
            </a:r>
          </a:p>
          <a:p>
            <a:pPr algn="l">
              <a:lnSpc>
                <a:spcPts val="4619"/>
              </a:lnSpc>
              <a:spcBef>
                <a:spcPct val="0"/>
              </a:spcBef>
            </a:pPr>
            <a:endParaRPr lang="en-US" sz="3499">
              <a:solidFill>
                <a:srgbClr val="000000"/>
              </a:solidFill>
              <a:latin typeface="Prompt"/>
              <a:ea typeface="Prompt"/>
              <a:cs typeface="Prompt"/>
              <a:sym typeface="Promp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111954">
            <a:off x="2251339" y="-1104416"/>
            <a:ext cx="14464099" cy="12255037"/>
          </a:xfrm>
          <a:custGeom>
            <a:avLst/>
            <a:gdLst/>
            <a:ahLst/>
            <a:cxnLst/>
            <a:rect l="l" t="t" r="r" b="b"/>
            <a:pathLst>
              <a:path w="14464099" h="12255037">
                <a:moveTo>
                  <a:pt x="0" y="0"/>
                </a:moveTo>
                <a:lnTo>
                  <a:pt x="14464099" y="0"/>
                </a:lnTo>
                <a:lnTo>
                  <a:pt x="14464099" y="12255037"/>
                </a:lnTo>
                <a:lnTo>
                  <a:pt x="0" y="122550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61637" y="1228126"/>
            <a:ext cx="15544909" cy="7830748"/>
          </a:xfrm>
          <a:custGeom>
            <a:avLst/>
            <a:gdLst/>
            <a:ahLst/>
            <a:cxnLst/>
            <a:rect l="l" t="t" r="r" b="b"/>
            <a:pathLst>
              <a:path w="15544909" h="7830748">
                <a:moveTo>
                  <a:pt x="0" y="0"/>
                </a:moveTo>
                <a:lnTo>
                  <a:pt x="15544910" y="0"/>
                </a:lnTo>
                <a:lnTo>
                  <a:pt x="15544910" y="7830748"/>
                </a:lnTo>
                <a:lnTo>
                  <a:pt x="0" y="78307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2923625" y="301191"/>
            <a:ext cx="10763514" cy="939816"/>
          </a:xfrm>
          <a:prstGeom prst="rect">
            <a:avLst/>
          </a:prstGeom>
        </p:spPr>
        <p:txBody>
          <a:bodyPr lIns="0" tIns="0" rIns="0" bIns="0" rtlCol="0" anchor="t">
            <a:spAutoFit/>
          </a:bodyPr>
          <a:lstStyle/>
          <a:p>
            <a:pPr algn="ctr">
              <a:lnSpc>
                <a:spcPts val="7000"/>
              </a:lnSpc>
            </a:pPr>
            <a:r>
              <a:rPr lang="en-US" sz="7000" dirty="0" err="1">
                <a:latin typeface="Noto Sans"/>
                <a:ea typeface="Noto Sans"/>
                <a:cs typeface="Noto Sans"/>
                <a:sym typeface="Noto Sans"/>
              </a:rPr>
              <a:t>Trẻ</a:t>
            </a:r>
            <a:r>
              <a:rPr lang="en-US" sz="7000" dirty="0">
                <a:latin typeface="Noto Sans"/>
                <a:ea typeface="Noto Sans"/>
                <a:cs typeface="Noto Sans"/>
                <a:sym typeface="Noto Sans"/>
              </a:rPr>
              <a:t> </a:t>
            </a:r>
            <a:r>
              <a:rPr lang="en-US" sz="7000" dirty="0" err="1">
                <a:latin typeface="Noto Sans"/>
                <a:ea typeface="Noto Sans"/>
                <a:cs typeface="Noto Sans"/>
                <a:sym typeface="Noto Sans"/>
              </a:rPr>
              <a:t>thực</a:t>
            </a:r>
            <a:r>
              <a:rPr lang="en-US" sz="7000" dirty="0">
                <a:latin typeface="Noto Sans"/>
                <a:ea typeface="Noto Sans"/>
                <a:cs typeface="Noto Sans"/>
                <a:sym typeface="Noto Sans"/>
              </a:rPr>
              <a:t> </a:t>
            </a:r>
            <a:r>
              <a:rPr lang="en-US" sz="7000" dirty="0" err="1">
                <a:latin typeface="Noto Sans"/>
                <a:ea typeface="Noto Sans"/>
                <a:cs typeface="Noto Sans"/>
                <a:sym typeface="Noto Sans"/>
              </a:rPr>
              <a:t>hiện</a:t>
            </a:r>
            <a:endParaRPr lang="en-US" sz="7000" dirty="0">
              <a:latin typeface="Noto Sans"/>
              <a:ea typeface="Noto Sans"/>
              <a:cs typeface="Noto Sans"/>
              <a:sym typeface="Noto Sans"/>
            </a:endParaRPr>
          </a:p>
        </p:txBody>
      </p:sp>
      <p:sp>
        <p:nvSpPr>
          <p:cNvPr id="5" name="Freeform 5"/>
          <p:cNvSpPr/>
          <p:nvPr/>
        </p:nvSpPr>
        <p:spPr>
          <a:xfrm rot="-3063825">
            <a:off x="1499980" y="6605039"/>
            <a:ext cx="1925370" cy="3229132"/>
          </a:xfrm>
          <a:custGeom>
            <a:avLst/>
            <a:gdLst/>
            <a:ahLst/>
            <a:cxnLst/>
            <a:rect l="l" t="t" r="r" b="b"/>
            <a:pathLst>
              <a:path w="1925370" h="3229132">
                <a:moveTo>
                  <a:pt x="0" y="0"/>
                </a:moveTo>
                <a:lnTo>
                  <a:pt x="1925370" y="0"/>
                </a:lnTo>
                <a:lnTo>
                  <a:pt x="1925370" y="3229132"/>
                </a:lnTo>
                <a:lnTo>
                  <a:pt x="0" y="32291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4925703" y="700077"/>
            <a:ext cx="2180844" cy="4114800"/>
          </a:xfrm>
          <a:custGeom>
            <a:avLst/>
            <a:gdLst/>
            <a:ahLst/>
            <a:cxnLst/>
            <a:rect l="l" t="t" r="r" b="b"/>
            <a:pathLst>
              <a:path w="2180844" h="4114800">
                <a:moveTo>
                  <a:pt x="0" y="0"/>
                </a:moveTo>
                <a:lnTo>
                  <a:pt x="2180844" y="0"/>
                </a:lnTo>
                <a:lnTo>
                  <a:pt x="2180844"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rot="-1617254">
            <a:off x="15667258" y="7209647"/>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rot="-1634560">
            <a:off x="-383500" y="113939"/>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nvGrpSpPr>
          <p:cNvPr id="9" name="Group 9"/>
          <p:cNvGrpSpPr/>
          <p:nvPr/>
        </p:nvGrpSpPr>
        <p:grpSpPr>
          <a:xfrm>
            <a:off x="678776" y="3930789"/>
            <a:ext cx="267762" cy="26776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1" name="TextBox 1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34016" y="8219605"/>
            <a:ext cx="267762" cy="26776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4" name="TextBox 1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840354" y="8990538"/>
            <a:ext cx="267762" cy="26776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7" name="TextBox 1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4104912" y="9392181"/>
            <a:ext cx="267762" cy="267762"/>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0" name="TextBox 2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5137691" y="760938"/>
            <a:ext cx="267762" cy="267762"/>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3" name="TextBox 2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3128850" y="700077"/>
            <a:ext cx="267762" cy="267762"/>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6" name="TextBox 2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7460433" y="3663027"/>
            <a:ext cx="267762" cy="267762"/>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9" name="TextBox 2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2845533" y="2681277"/>
            <a:ext cx="12596934" cy="5463541"/>
          </a:xfrm>
          <a:prstGeom prst="rect">
            <a:avLst/>
          </a:prstGeom>
        </p:spPr>
        <p:txBody>
          <a:bodyPr lIns="0" tIns="0" rIns="0" bIns="0" rtlCol="0" anchor="t">
            <a:spAutoFit/>
          </a:bodyPr>
          <a:lstStyle/>
          <a:p>
            <a:pPr algn="l">
              <a:lnSpc>
                <a:spcPts val="5459"/>
              </a:lnSpc>
            </a:pPr>
            <a:r>
              <a:rPr lang="en-US" sz="3899">
                <a:solidFill>
                  <a:srgbClr val="000000"/>
                </a:solidFill>
                <a:latin typeface="Open Sans"/>
                <a:ea typeface="Open Sans"/>
                <a:cs typeface="Open Sans"/>
                <a:sym typeface="Open Sans"/>
              </a:rPr>
              <a:t>         + Gợi ý cho trẻ nhận xét bạn thực hiện, cô nhận xét lại</a:t>
            </a:r>
          </a:p>
          <a:p>
            <a:pPr algn="l">
              <a:lnSpc>
                <a:spcPts val="5459"/>
              </a:lnSpc>
              <a:spcBef>
                <a:spcPct val="0"/>
              </a:spcBef>
            </a:pPr>
            <a:r>
              <a:rPr lang="en-US" sz="3899">
                <a:solidFill>
                  <a:srgbClr val="000000"/>
                </a:solidFill>
                <a:latin typeface="Open Sans"/>
                <a:ea typeface="Open Sans"/>
                <a:cs typeface="Open Sans"/>
                <a:sym typeface="Open Sans"/>
              </a:rPr>
              <a:t>          - Cô lần lượt cho 2 trẻ lên thực hiện. Trong khi thực hiện cô quan sát, nhắc nhở, sửa sai, động viên, khen trẻ kịp thời. ( Trẻ thực hiện 2 lần)</a:t>
            </a:r>
          </a:p>
          <a:p>
            <a:pPr algn="l">
              <a:lnSpc>
                <a:spcPts val="5459"/>
              </a:lnSpc>
              <a:spcBef>
                <a:spcPct val="0"/>
              </a:spcBef>
            </a:pPr>
            <a:r>
              <a:rPr lang="en-US" sz="3899">
                <a:solidFill>
                  <a:srgbClr val="000000"/>
                </a:solidFill>
                <a:latin typeface="Open Sans"/>
                <a:ea typeface="Open Sans"/>
                <a:cs typeface="Open Sans"/>
                <a:sym typeface="Open Sans"/>
              </a:rPr>
              <a:t>           - Cô cho trẻ tập lần 3 dưới hình thức thi đua, kiểm tra kết quả của 2 đội.</a:t>
            </a:r>
          </a:p>
          <a:p>
            <a:pPr algn="l">
              <a:lnSpc>
                <a:spcPts val="5459"/>
              </a:lnSpc>
              <a:spcBef>
                <a:spcPct val="0"/>
              </a:spcBef>
            </a:pPr>
            <a:endParaRPr lang="en-US" sz="3899">
              <a:solidFill>
                <a:srgbClr val="000000"/>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a:off x="2167362" y="2037819"/>
            <a:ext cx="14333461" cy="7220481"/>
          </a:xfrm>
          <a:custGeom>
            <a:avLst/>
            <a:gdLst/>
            <a:ahLst/>
            <a:cxnLst/>
            <a:rect l="l" t="t" r="r" b="b"/>
            <a:pathLst>
              <a:path w="14333461" h="7220481">
                <a:moveTo>
                  <a:pt x="0" y="0"/>
                </a:moveTo>
                <a:lnTo>
                  <a:pt x="14333460" y="0"/>
                </a:lnTo>
                <a:lnTo>
                  <a:pt x="14333460" y="7220481"/>
                </a:lnTo>
                <a:lnTo>
                  <a:pt x="0" y="722048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617254">
            <a:off x="15612537" y="119362"/>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1634560">
            <a:off x="-752520" y="7327716"/>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5" name="Group 5"/>
          <p:cNvGrpSpPr/>
          <p:nvPr/>
        </p:nvGrpSpPr>
        <p:grpSpPr>
          <a:xfrm>
            <a:off x="1308417" y="6858498"/>
            <a:ext cx="267762" cy="2677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7524677" y="9606817"/>
            <a:ext cx="267762" cy="26776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6991538" y="6568749"/>
            <a:ext cx="267762" cy="267762"/>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137691" y="760938"/>
            <a:ext cx="267762" cy="267762"/>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3128850" y="700077"/>
            <a:ext cx="267762" cy="26776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7460433" y="3663027"/>
            <a:ext cx="267762" cy="267762"/>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1354483" y="9258300"/>
            <a:ext cx="267762" cy="267762"/>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6" name="Freeform 26"/>
          <p:cNvSpPr/>
          <p:nvPr/>
        </p:nvSpPr>
        <p:spPr>
          <a:xfrm rot="-2115520">
            <a:off x="750791" y="983955"/>
            <a:ext cx="2325833" cy="2210511"/>
          </a:xfrm>
          <a:custGeom>
            <a:avLst/>
            <a:gdLst/>
            <a:ahLst/>
            <a:cxnLst/>
            <a:rect l="l" t="t" r="r" b="b"/>
            <a:pathLst>
              <a:path w="2325833" h="2210511">
                <a:moveTo>
                  <a:pt x="0" y="0"/>
                </a:moveTo>
                <a:lnTo>
                  <a:pt x="2325834" y="0"/>
                </a:lnTo>
                <a:lnTo>
                  <a:pt x="2325834" y="2210511"/>
                </a:lnTo>
                <a:lnTo>
                  <a:pt x="0" y="2210511"/>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27" name="TextBox 27"/>
          <p:cNvSpPr txBox="1"/>
          <p:nvPr/>
        </p:nvSpPr>
        <p:spPr>
          <a:xfrm>
            <a:off x="3024674" y="2896662"/>
            <a:ext cx="11857998" cy="5514975"/>
          </a:xfrm>
          <a:prstGeom prst="rect">
            <a:avLst/>
          </a:prstGeom>
        </p:spPr>
        <p:txBody>
          <a:bodyPr lIns="0" tIns="0" rIns="0" bIns="0" rtlCol="0" anchor="t">
            <a:spAutoFit/>
          </a:bodyPr>
          <a:lstStyle/>
          <a:p>
            <a:pPr algn="l">
              <a:lnSpc>
                <a:spcPts val="3600"/>
              </a:lnSpc>
            </a:pPr>
            <a:r>
              <a:rPr lang="en-US" sz="3000">
                <a:solidFill>
                  <a:srgbClr val="000000"/>
                </a:solidFill>
                <a:latin typeface="Poppins"/>
                <a:ea typeface="Poppins"/>
                <a:cs typeface="Poppins"/>
                <a:sym typeface="Poppins"/>
              </a:rPr>
              <a:t>- Cô hướng dẫn trẻ chơi theo nhóm.</a:t>
            </a:r>
          </a:p>
          <a:p>
            <a:pPr algn="l">
              <a:lnSpc>
                <a:spcPts val="3600"/>
              </a:lnSpc>
            </a:pPr>
            <a:r>
              <a:rPr lang="en-US" sz="3000" b="1">
                <a:solidFill>
                  <a:srgbClr val="000000"/>
                </a:solidFill>
                <a:latin typeface="Poppins Bold"/>
                <a:ea typeface="Poppins Bold"/>
                <a:cs typeface="Poppins Bold"/>
                <a:sym typeface="Poppins Bold"/>
              </a:rPr>
              <a:t>- Luật chơi:</a:t>
            </a:r>
            <a:r>
              <a:rPr lang="en-US" sz="3000">
                <a:solidFill>
                  <a:srgbClr val="000000"/>
                </a:solidFill>
                <a:latin typeface="Poppins"/>
                <a:ea typeface="Poppins"/>
                <a:cs typeface="Poppins"/>
                <a:sym typeface="Poppins"/>
              </a:rPr>
              <a:t> Ai làm rơi bóng phải nhảy lò cò.</a:t>
            </a:r>
          </a:p>
          <a:p>
            <a:pPr algn="l">
              <a:lnSpc>
                <a:spcPts val="3600"/>
              </a:lnSpc>
            </a:pPr>
            <a:r>
              <a:rPr lang="en-US" sz="3000" b="1">
                <a:solidFill>
                  <a:srgbClr val="000000"/>
                </a:solidFill>
                <a:latin typeface="Poppins Bold"/>
                <a:ea typeface="Poppins Bold"/>
                <a:cs typeface="Poppins Bold"/>
                <a:sym typeface="Poppins Bold"/>
              </a:rPr>
              <a:t>- Cách chơi: </a:t>
            </a:r>
            <a:r>
              <a:rPr lang="en-US" sz="3000">
                <a:solidFill>
                  <a:srgbClr val="000000"/>
                </a:solidFill>
                <a:latin typeface="Poppins"/>
                <a:ea typeface="Poppins"/>
                <a:cs typeface="Poppins"/>
                <a:sym typeface="Poppins"/>
              </a:rPr>
              <a:t>Cho trẻ chơi thành từng nhóm 5 – 6 trẻ, mỗi nhóm 1 quả bóng. Trẻ đứng thành vòng tròn, một trẻ cầm bóng tung cho bạn, bạn bắt xong lại tung cho bạn khác đối diện mình. Yêu cầu trẻ phải chú ý bắt bóng để bóng không bị rơi.</a:t>
            </a:r>
          </a:p>
          <a:p>
            <a:pPr algn="l">
              <a:lnSpc>
                <a:spcPts val="3600"/>
              </a:lnSpc>
            </a:pPr>
            <a:r>
              <a:rPr lang="en-US" sz="3000">
                <a:solidFill>
                  <a:srgbClr val="000000"/>
                </a:solidFill>
                <a:latin typeface="Poppins"/>
                <a:ea typeface="Poppins"/>
                <a:cs typeface="Poppins"/>
                <a:sym typeface="Poppins"/>
              </a:rPr>
              <a:t>- Cô tổ chức trẻ chơi 2 – 3 lần. (Cô bao quát sữa sai và động viên trẻ).</a:t>
            </a:r>
          </a:p>
          <a:p>
            <a:pPr algn="l">
              <a:lnSpc>
                <a:spcPts val="3600"/>
              </a:lnSpc>
            </a:pPr>
            <a:r>
              <a:rPr lang="en-US" sz="3000">
                <a:solidFill>
                  <a:srgbClr val="000000"/>
                </a:solidFill>
                <a:latin typeface="Poppins"/>
                <a:ea typeface="Poppins"/>
                <a:cs typeface="Poppins"/>
                <a:sym typeface="Poppins"/>
              </a:rPr>
              <a:t>- Cô cùng trẻ kiểm tra kết quả. Cô nhận xét chung</a:t>
            </a:r>
          </a:p>
          <a:p>
            <a:pPr algn="l">
              <a:lnSpc>
                <a:spcPts val="3600"/>
              </a:lnSpc>
            </a:pPr>
            <a:r>
              <a:rPr lang="en-US" sz="3000">
                <a:solidFill>
                  <a:srgbClr val="000000"/>
                </a:solidFill>
                <a:latin typeface="Poppins"/>
                <a:ea typeface="Poppins"/>
                <a:cs typeface="Poppins"/>
                <a:sym typeface="Poppins"/>
              </a:rPr>
              <a:t>* Hồi tĩnh: Trẻ vừa đi vừa hít thở nhẹ nhàng .</a:t>
            </a:r>
          </a:p>
          <a:p>
            <a:pPr algn="l">
              <a:lnSpc>
                <a:spcPts val="3600"/>
              </a:lnSpc>
            </a:pPr>
            <a:endParaRPr lang="en-US" sz="3000">
              <a:solidFill>
                <a:srgbClr val="000000"/>
              </a:solidFill>
              <a:latin typeface="Poppins"/>
              <a:ea typeface="Poppins"/>
              <a:cs typeface="Poppins"/>
              <a:sym typeface="Poppins"/>
            </a:endParaRPr>
          </a:p>
        </p:txBody>
      </p:sp>
      <p:sp>
        <p:nvSpPr>
          <p:cNvPr id="28" name="TextBox 28"/>
          <p:cNvSpPr txBox="1"/>
          <p:nvPr/>
        </p:nvSpPr>
        <p:spPr>
          <a:xfrm>
            <a:off x="3024674" y="672033"/>
            <a:ext cx="12238653" cy="1243738"/>
          </a:xfrm>
          <a:prstGeom prst="rect">
            <a:avLst/>
          </a:prstGeom>
        </p:spPr>
        <p:txBody>
          <a:bodyPr lIns="0" tIns="0" rIns="0" bIns="0" rtlCol="0" anchor="t">
            <a:spAutoFit/>
          </a:bodyPr>
          <a:lstStyle/>
          <a:p>
            <a:pPr algn="ctr">
              <a:lnSpc>
                <a:spcPts val="10500"/>
              </a:lnSpc>
            </a:pPr>
            <a:r>
              <a:rPr lang="en-US" sz="7500" dirty="0" err="1">
                <a:latin typeface="DejaVu Serif"/>
                <a:ea typeface="DejaVu Serif"/>
                <a:cs typeface="DejaVu Serif"/>
                <a:sym typeface="DejaVu Serif"/>
              </a:rPr>
              <a:t>Trò</a:t>
            </a:r>
            <a:r>
              <a:rPr lang="en-US" sz="7500" dirty="0">
                <a:latin typeface="DejaVu Serif"/>
                <a:ea typeface="DejaVu Serif"/>
                <a:cs typeface="DejaVu Serif"/>
                <a:sym typeface="DejaVu Serif"/>
              </a:rPr>
              <a:t> </a:t>
            </a:r>
            <a:r>
              <a:rPr lang="en-US" sz="7500" dirty="0" err="1">
                <a:latin typeface="DejaVu Serif"/>
                <a:ea typeface="DejaVu Serif"/>
                <a:cs typeface="DejaVu Serif"/>
                <a:sym typeface="DejaVu Serif"/>
              </a:rPr>
              <a:t>chơi</a:t>
            </a:r>
            <a:r>
              <a:rPr lang="en-US" sz="7500" dirty="0">
                <a:latin typeface="DejaVu Serif"/>
                <a:ea typeface="DejaVu Serif"/>
                <a:cs typeface="DejaVu Serif"/>
                <a:sym typeface="DejaVu Serif"/>
              </a:rPr>
              <a:t>: “ Tung </a:t>
            </a:r>
            <a:r>
              <a:rPr lang="en-US" sz="7500" dirty="0" err="1">
                <a:latin typeface="DejaVu Serif"/>
                <a:ea typeface="DejaVu Serif"/>
                <a:cs typeface="DejaVu Serif"/>
                <a:sym typeface="DejaVu Serif"/>
              </a:rPr>
              <a:t>bóng</a:t>
            </a:r>
            <a:r>
              <a:rPr lang="en-US" sz="7500" dirty="0">
                <a:latin typeface="DejaVu Serif"/>
                <a:ea typeface="DejaVu Serif"/>
                <a:cs typeface="DejaVu Serif"/>
                <a:sym typeface="DejaVu Serif"/>
              </a:rPr>
              <a:t>”</a:t>
            </a:r>
          </a:p>
        </p:txBody>
      </p:sp>
      <p:sp>
        <p:nvSpPr>
          <p:cNvPr id="29" name="Freeform 29"/>
          <p:cNvSpPr/>
          <p:nvPr/>
        </p:nvSpPr>
        <p:spPr>
          <a:xfrm>
            <a:off x="14186807" y="7126260"/>
            <a:ext cx="3273627" cy="2770306"/>
          </a:xfrm>
          <a:custGeom>
            <a:avLst/>
            <a:gdLst/>
            <a:ahLst/>
            <a:cxnLst/>
            <a:rect l="l" t="t" r="r" b="b"/>
            <a:pathLst>
              <a:path w="3273627" h="2770306">
                <a:moveTo>
                  <a:pt x="0" y="0"/>
                </a:moveTo>
                <a:lnTo>
                  <a:pt x="3273626" y="0"/>
                </a:lnTo>
                <a:lnTo>
                  <a:pt x="3273626" y="2770306"/>
                </a:lnTo>
                <a:lnTo>
                  <a:pt x="0" y="277030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F8"/>
        </a:solidFill>
        <a:effectLst/>
      </p:bgPr>
    </p:bg>
    <p:spTree>
      <p:nvGrpSpPr>
        <p:cNvPr id="1" name=""/>
        <p:cNvGrpSpPr/>
        <p:nvPr/>
      </p:nvGrpSpPr>
      <p:grpSpPr>
        <a:xfrm>
          <a:off x="0" y="0"/>
          <a:ext cx="0" cy="0"/>
          <a:chOff x="0" y="0"/>
          <a:chExt cx="0" cy="0"/>
        </a:xfrm>
      </p:grpSpPr>
      <p:sp>
        <p:nvSpPr>
          <p:cNvPr id="2" name="Freeform 2"/>
          <p:cNvSpPr/>
          <p:nvPr/>
        </p:nvSpPr>
        <p:spPr>
          <a:xfrm rot="-1111954">
            <a:off x="2251339" y="-1104416"/>
            <a:ext cx="14464099" cy="12255037"/>
          </a:xfrm>
          <a:custGeom>
            <a:avLst/>
            <a:gdLst/>
            <a:ahLst/>
            <a:cxnLst/>
            <a:rect l="l" t="t" r="r" b="b"/>
            <a:pathLst>
              <a:path w="14464099" h="12255037">
                <a:moveTo>
                  <a:pt x="0" y="0"/>
                </a:moveTo>
                <a:lnTo>
                  <a:pt x="14464099" y="0"/>
                </a:lnTo>
                <a:lnTo>
                  <a:pt x="14464099" y="12255037"/>
                </a:lnTo>
                <a:lnTo>
                  <a:pt x="0" y="1225503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561637" y="1228126"/>
            <a:ext cx="15544909" cy="7830748"/>
          </a:xfrm>
          <a:custGeom>
            <a:avLst/>
            <a:gdLst/>
            <a:ahLst/>
            <a:cxnLst/>
            <a:rect l="l" t="t" r="r" b="b"/>
            <a:pathLst>
              <a:path w="15544909" h="7830748">
                <a:moveTo>
                  <a:pt x="0" y="0"/>
                </a:moveTo>
                <a:lnTo>
                  <a:pt x="15544910" y="0"/>
                </a:lnTo>
                <a:lnTo>
                  <a:pt x="15544910" y="7830748"/>
                </a:lnTo>
                <a:lnTo>
                  <a:pt x="0" y="78307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5159150" y="2999246"/>
            <a:ext cx="7969701" cy="4257576"/>
          </a:xfrm>
          <a:prstGeom prst="rect">
            <a:avLst/>
          </a:prstGeom>
        </p:spPr>
        <p:txBody>
          <a:bodyPr lIns="0" tIns="0" rIns="0" bIns="0" rtlCol="0" anchor="t">
            <a:spAutoFit/>
          </a:bodyPr>
          <a:lstStyle/>
          <a:p>
            <a:pPr algn="ctr">
              <a:lnSpc>
                <a:spcPts val="16588"/>
              </a:lnSpc>
            </a:pPr>
            <a:r>
              <a:rPr lang="en-US" sz="16588" dirty="0">
                <a:solidFill>
                  <a:srgbClr val="FF0000"/>
                </a:solidFill>
                <a:latin typeface="Bryndan Write"/>
                <a:ea typeface="Bryndan Write"/>
                <a:cs typeface="Bryndan Write"/>
                <a:sym typeface="Bryndan Write"/>
              </a:rPr>
              <a:t>Thank You</a:t>
            </a:r>
          </a:p>
        </p:txBody>
      </p:sp>
      <p:sp>
        <p:nvSpPr>
          <p:cNvPr id="5" name="Freeform 5"/>
          <p:cNvSpPr/>
          <p:nvPr/>
        </p:nvSpPr>
        <p:spPr>
          <a:xfrm rot="-1617254">
            <a:off x="15667258" y="7209647"/>
            <a:ext cx="4121875" cy="3325644"/>
          </a:xfrm>
          <a:custGeom>
            <a:avLst/>
            <a:gdLst/>
            <a:ahLst/>
            <a:cxnLst/>
            <a:rect l="l" t="t" r="r" b="b"/>
            <a:pathLst>
              <a:path w="4121875" h="3325644">
                <a:moveTo>
                  <a:pt x="0" y="0"/>
                </a:moveTo>
                <a:lnTo>
                  <a:pt x="4121874" y="0"/>
                </a:lnTo>
                <a:lnTo>
                  <a:pt x="4121874" y="3325644"/>
                </a:lnTo>
                <a:lnTo>
                  <a:pt x="0" y="33256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rot="-1634560">
            <a:off x="-383500" y="113939"/>
            <a:ext cx="4121875" cy="3325644"/>
          </a:xfrm>
          <a:custGeom>
            <a:avLst/>
            <a:gdLst/>
            <a:ahLst/>
            <a:cxnLst/>
            <a:rect l="l" t="t" r="r" b="b"/>
            <a:pathLst>
              <a:path w="4121875" h="3325644">
                <a:moveTo>
                  <a:pt x="0" y="0"/>
                </a:moveTo>
                <a:lnTo>
                  <a:pt x="4121875" y="0"/>
                </a:lnTo>
                <a:lnTo>
                  <a:pt x="4121875" y="3325644"/>
                </a:lnTo>
                <a:lnTo>
                  <a:pt x="0" y="332564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nvGrpSpPr>
          <p:cNvPr id="7" name="Group 7"/>
          <p:cNvGrpSpPr/>
          <p:nvPr/>
        </p:nvGrpSpPr>
        <p:grpSpPr>
          <a:xfrm>
            <a:off x="678776" y="3930789"/>
            <a:ext cx="267762" cy="26776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334016" y="8219605"/>
            <a:ext cx="267762" cy="267762"/>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6840354" y="8990538"/>
            <a:ext cx="267762" cy="267762"/>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14104912" y="9392181"/>
            <a:ext cx="267762" cy="267762"/>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18" name="TextBox 1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5137691" y="760938"/>
            <a:ext cx="267762" cy="267762"/>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1" name="TextBox 21"/>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3128850" y="700077"/>
            <a:ext cx="267762" cy="267762"/>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4" name="TextBox 2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7460433" y="3663027"/>
            <a:ext cx="267762" cy="267762"/>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B7C3"/>
            </a:solidFill>
          </p:spPr>
        </p:sp>
        <p:sp>
          <p:nvSpPr>
            <p:cNvPr id="27" name="TextBox 2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sp>
        <p:nvSpPr>
          <p:cNvPr id="28" name="Freeform 28"/>
          <p:cNvSpPr/>
          <p:nvPr/>
        </p:nvSpPr>
        <p:spPr>
          <a:xfrm rot="-206157">
            <a:off x="13848600" y="750925"/>
            <a:ext cx="3497861" cy="3908225"/>
          </a:xfrm>
          <a:custGeom>
            <a:avLst/>
            <a:gdLst/>
            <a:ahLst/>
            <a:cxnLst/>
            <a:rect l="l" t="t" r="r" b="b"/>
            <a:pathLst>
              <a:path w="3497861" h="3908225">
                <a:moveTo>
                  <a:pt x="0" y="0"/>
                </a:moveTo>
                <a:lnTo>
                  <a:pt x="3497862" y="0"/>
                </a:lnTo>
                <a:lnTo>
                  <a:pt x="3497862" y="3908225"/>
                </a:lnTo>
                <a:lnTo>
                  <a:pt x="0" y="390822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29" name="Freeform 29"/>
          <p:cNvSpPr/>
          <p:nvPr/>
        </p:nvSpPr>
        <p:spPr>
          <a:xfrm rot="-1329982">
            <a:off x="1051736" y="6784361"/>
            <a:ext cx="2439922" cy="3572796"/>
          </a:xfrm>
          <a:custGeom>
            <a:avLst/>
            <a:gdLst/>
            <a:ahLst/>
            <a:cxnLst/>
            <a:rect l="l" t="t" r="r" b="b"/>
            <a:pathLst>
              <a:path w="2439922" h="3572796">
                <a:moveTo>
                  <a:pt x="0" y="0"/>
                </a:moveTo>
                <a:lnTo>
                  <a:pt x="2439921" y="0"/>
                </a:lnTo>
                <a:lnTo>
                  <a:pt x="2439921" y="3572796"/>
                </a:lnTo>
                <a:lnTo>
                  <a:pt x="0" y="357279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579</Words>
  <Application>Microsoft Office PowerPoint</Application>
  <PresentationFormat>Custom</PresentationFormat>
  <Paragraphs>41</Paragraphs>
  <Slides>8</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vt:i4>
      </vt:variant>
    </vt:vector>
  </HeadingPairs>
  <TitlesOfParts>
    <vt:vector size="24" baseType="lpstr">
      <vt:lpstr>Francois One</vt:lpstr>
      <vt:lpstr>K2D Bold</vt:lpstr>
      <vt:lpstr>Faustina Bold</vt:lpstr>
      <vt:lpstr>Faustina</vt:lpstr>
      <vt:lpstr>Prompt</vt:lpstr>
      <vt:lpstr>Prompt Bold</vt:lpstr>
      <vt:lpstr>Poppins Bold</vt:lpstr>
      <vt:lpstr>DejaVu Serif</vt:lpstr>
      <vt:lpstr>Bryndan Write</vt:lpstr>
      <vt:lpstr>Poppins</vt:lpstr>
      <vt:lpstr>Calibri</vt:lpstr>
      <vt:lpstr>Open Sans</vt:lpstr>
      <vt:lpstr>K2D</vt:lpstr>
      <vt:lpstr>Arial</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UBND THỊ XÃ BUÔN HỒ TRƯỜNG MẪU GIÁO HOA SỮA</dc:title>
  <cp:lastModifiedBy>Admin</cp:lastModifiedBy>
  <cp:revision>2</cp:revision>
  <dcterms:created xsi:type="dcterms:W3CDTF">2006-08-16T00:00:00Z</dcterms:created>
  <dcterms:modified xsi:type="dcterms:W3CDTF">2025-04-19T02:17:57Z</dcterms:modified>
  <dc:identifier>DAGlCSqEu_Q</dc:identifier>
</cp:coreProperties>
</file>