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Bungee" charset="1" panose="00000000000000000000"/>
      <p:regular r:id="rId13"/>
    </p:embeddedFont>
    <p:embeddedFont>
      <p:font typeface="Paytone One" charset="1" panose="00000500000000000000"/>
      <p:regular r:id="rId14"/>
    </p:embeddedFont>
    <p:embeddedFont>
      <p:font typeface="Arimo" charset="1" panose="020B0604020202020204"/>
      <p:regular r:id="rId15"/>
    </p:embeddedFont>
    <p:embeddedFont>
      <p:font typeface="Chewy" charset="1" panose="020000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6F2E2"/>
        </a:solidFill>
      </p:bgPr>
    </p:bg>
    <p:spTree>
      <p:nvGrpSpPr>
        <p:cNvPr id="1" name=""/>
        <p:cNvGrpSpPr/>
        <p:nvPr/>
      </p:nvGrpSpPr>
      <p:grpSpPr>
        <a:xfrm>
          <a:off x="0" y="0"/>
          <a:ext cx="0" cy="0"/>
          <a:chOff x="0" y="0"/>
          <a:chExt cx="0" cy="0"/>
        </a:xfrm>
      </p:grpSpPr>
      <p:sp>
        <p:nvSpPr>
          <p:cNvPr name="Freeform 2" id="2"/>
          <p:cNvSpPr/>
          <p:nvPr/>
        </p:nvSpPr>
        <p:spPr>
          <a:xfrm flipH="false" flipV="false" rot="0">
            <a:off x="91799" y="-746138"/>
            <a:ext cx="18104401" cy="18104401"/>
          </a:xfrm>
          <a:custGeom>
            <a:avLst/>
            <a:gdLst/>
            <a:ahLst/>
            <a:cxnLst/>
            <a:rect r="r" b="b" t="t" l="l"/>
            <a:pathLst>
              <a:path h="18104401" w="18104401">
                <a:moveTo>
                  <a:pt x="0" y="0"/>
                </a:moveTo>
                <a:lnTo>
                  <a:pt x="18104402" y="0"/>
                </a:lnTo>
                <a:lnTo>
                  <a:pt x="18104402" y="18104401"/>
                </a:lnTo>
                <a:lnTo>
                  <a:pt x="0" y="18104401"/>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00451" y="-172219"/>
            <a:ext cx="832741" cy="11006997"/>
            <a:chOff x="0" y="0"/>
            <a:chExt cx="219323" cy="2898962"/>
          </a:xfrm>
        </p:grpSpPr>
        <p:sp>
          <p:nvSpPr>
            <p:cNvPr name="Freeform 4" id="4"/>
            <p:cNvSpPr/>
            <p:nvPr/>
          </p:nvSpPr>
          <p:spPr>
            <a:xfrm flipH="false" flipV="false" rot="0">
              <a:off x="0" y="0"/>
              <a:ext cx="219323" cy="2898962"/>
            </a:xfrm>
            <a:custGeom>
              <a:avLst/>
              <a:gdLst/>
              <a:ahLst/>
              <a:cxnLst/>
              <a:rect r="r" b="b" t="t" l="l"/>
              <a:pathLst>
                <a:path h="2898962" w="219323">
                  <a:moveTo>
                    <a:pt x="0" y="0"/>
                  </a:moveTo>
                  <a:lnTo>
                    <a:pt x="219323" y="0"/>
                  </a:lnTo>
                  <a:lnTo>
                    <a:pt x="219323" y="2898962"/>
                  </a:lnTo>
                  <a:lnTo>
                    <a:pt x="0" y="2898962"/>
                  </a:lnTo>
                  <a:close/>
                </a:path>
              </a:pathLst>
            </a:custGeom>
            <a:solidFill>
              <a:srgbClr val="6A7D40"/>
            </a:solidFill>
          </p:spPr>
        </p:sp>
        <p:sp>
          <p:nvSpPr>
            <p:cNvPr name="TextBox 5" id="5"/>
            <p:cNvSpPr txBox="true"/>
            <p:nvPr/>
          </p:nvSpPr>
          <p:spPr>
            <a:xfrm>
              <a:off x="0" y="-47625"/>
              <a:ext cx="219323" cy="294658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7671542" y="-359998"/>
            <a:ext cx="832741" cy="11006997"/>
            <a:chOff x="0" y="0"/>
            <a:chExt cx="219323" cy="2898962"/>
          </a:xfrm>
        </p:grpSpPr>
        <p:sp>
          <p:nvSpPr>
            <p:cNvPr name="Freeform 7" id="7"/>
            <p:cNvSpPr/>
            <p:nvPr/>
          </p:nvSpPr>
          <p:spPr>
            <a:xfrm flipH="false" flipV="false" rot="0">
              <a:off x="0" y="0"/>
              <a:ext cx="219323" cy="2898962"/>
            </a:xfrm>
            <a:custGeom>
              <a:avLst/>
              <a:gdLst/>
              <a:ahLst/>
              <a:cxnLst/>
              <a:rect r="r" b="b" t="t" l="l"/>
              <a:pathLst>
                <a:path h="2898962" w="219323">
                  <a:moveTo>
                    <a:pt x="0" y="0"/>
                  </a:moveTo>
                  <a:lnTo>
                    <a:pt x="219323" y="0"/>
                  </a:lnTo>
                  <a:lnTo>
                    <a:pt x="219323" y="2898962"/>
                  </a:lnTo>
                  <a:lnTo>
                    <a:pt x="0" y="2898962"/>
                  </a:lnTo>
                  <a:close/>
                </a:path>
              </a:pathLst>
            </a:custGeom>
            <a:solidFill>
              <a:srgbClr val="6A7D40"/>
            </a:solidFill>
          </p:spPr>
        </p:sp>
        <p:sp>
          <p:nvSpPr>
            <p:cNvPr name="TextBox 8" id="8"/>
            <p:cNvSpPr txBox="true"/>
            <p:nvPr/>
          </p:nvSpPr>
          <p:spPr>
            <a:xfrm>
              <a:off x="0" y="-47625"/>
              <a:ext cx="219323" cy="2946587"/>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5400000">
            <a:off x="8743814" y="590260"/>
            <a:ext cx="936939" cy="18825468"/>
            <a:chOff x="0" y="0"/>
            <a:chExt cx="246766" cy="4958148"/>
          </a:xfrm>
        </p:grpSpPr>
        <p:sp>
          <p:nvSpPr>
            <p:cNvPr name="Freeform 10" id="10"/>
            <p:cNvSpPr/>
            <p:nvPr/>
          </p:nvSpPr>
          <p:spPr>
            <a:xfrm flipH="false" flipV="false" rot="0">
              <a:off x="0" y="0"/>
              <a:ext cx="246766" cy="4958148"/>
            </a:xfrm>
            <a:custGeom>
              <a:avLst/>
              <a:gdLst/>
              <a:ahLst/>
              <a:cxnLst/>
              <a:rect r="r" b="b" t="t" l="l"/>
              <a:pathLst>
                <a:path h="4958148" w="246766">
                  <a:moveTo>
                    <a:pt x="0" y="0"/>
                  </a:moveTo>
                  <a:lnTo>
                    <a:pt x="246766" y="0"/>
                  </a:lnTo>
                  <a:lnTo>
                    <a:pt x="246766" y="4958148"/>
                  </a:lnTo>
                  <a:lnTo>
                    <a:pt x="0" y="4958148"/>
                  </a:lnTo>
                  <a:close/>
                </a:path>
              </a:pathLst>
            </a:custGeom>
            <a:solidFill>
              <a:srgbClr val="6A7D40"/>
            </a:solidFill>
          </p:spPr>
        </p:sp>
        <p:sp>
          <p:nvSpPr>
            <p:cNvPr name="TextBox 11" id="11"/>
            <p:cNvSpPr txBox="true"/>
            <p:nvPr/>
          </p:nvSpPr>
          <p:spPr>
            <a:xfrm>
              <a:off x="0" y="-47625"/>
              <a:ext cx="246766" cy="500577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5400000">
            <a:off x="8675179" y="-9216207"/>
            <a:ext cx="832741" cy="18825468"/>
            <a:chOff x="0" y="0"/>
            <a:chExt cx="219323" cy="4958148"/>
          </a:xfrm>
        </p:grpSpPr>
        <p:sp>
          <p:nvSpPr>
            <p:cNvPr name="Freeform 13" id="13"/>
            <p:cNvSpPr/>
            <p:nvPr/>
          </p:nvSpPr>
          <p:spPr>
            <a:xfrm flipH="false" flipV="false" rot="0">
              <a:off x="0" y="0"/>
              <a:ext cx="219323" cy="4958148"/>
            </a:xfrm>
            <a:custGeom>
              <a:avLst/>
              <a:gdLst/>
              <a:ahLst/>
              <a:cxnLst/>
              <a:rect r="r" b="b" t="t" l="l"/>
              <a:pathLst>
                <a:path h="4958148" w="219323">
                  <a:moveTo>
                    <a:pt x="0" y="0"/>
                  </a:moveTo>
                  <a:lnTo>
                    <a:pt x="219323" y="0"/>
                  </a:lnTo>
                  <a:lnTo>
                    <a:pt x="219323" y="4958148"/>
                  </a:lnTo>
                  <a:lnTo>
                    <a:pt x="0" y="4958148"/>
                  </a:lnTo>
                  <a:close/>
                </a:path>
              </a:pathLst>
            </a:custGeom>
            <a:solidFill>
              <a:srgbClr val="6A7D40"/>
            </a:solidFill>
          </p:spPr>
        </p:sp>
        <p:sp>
          <p:nvSpPr>
            <p:cNvPr name="TextBox 14" id="14"/>
            <p:cNvSpPr txBox="true"/>
            <p:nvPr/>
          </p:nvSpPr>
          <p:spPr>
            <a:xfrm>
              <a:off x="0" y="-47625"/>
              <a:ext cx="219323" cy="5005773"/>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false" flipV="false" rot="0">
            <a:off x="11288927" y="6052975"/>
            <a:ext cx="6567900" cy="4114800"/>
          </a:xfrm>
          <a:custGeom>
            <a:avLst/>
            <a:gdLst/>
            <a:ahLst/>
            <a:cxnLst/>
            <a:rect r="r" b="b" t="t" l="l"/>
            <a:pathLst>
              <a:path h="4114800" w="6567900">
                <a:moveTo>
                  <a:pt x="0" y="0"/>
                </a:moveTo>
                <a:lnTo>
                  <a:pt x="6567900" y="0"/>
                </a:lnTo>
                <a:lnTo>
                  <a:pt x="65679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6" id="16"/>
          <p:cNvGrpSpPr/>
          <p:nvPr/>
        </p:nvGrpSpPr>
        <p:grpSpPr>
          <a:xfrm rot="0">
            <a:off x="13046567" y="8110375"/>
            <a:ext cx="952238" cy="952238"/>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86048"/>
            </a:solidFill>
          </p:spPr>
        </p:sp>
        <p:sp>
          <p:nvSpPr>
            <p:cNvPr name="TextBox 18" id="18"/>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Freeform 19" id="19"/>
          <p:cNvSpPr/>
          <p:nvPr/>
        </p:nvSpPr>
        <p:spPr>
          <a:xfrm flipH="false" flipV="false" rot="-1033341">
            <a:off x="180117" y="38471"/>
            <a:ext cx="1579314" cy="1455840"/>
          </a:xfrm>
          <a:custGeom>
            <a:avLst/>
            <a:gdLst/>
            <a:ahLst/>
            <a:cxnLst/>
            <a:rect r="r" b="b" t="t" l="l"/>
            <a:pathLst>
              <a:path h="1455840" w="1579314">
                <a:moveTo>
                  <a:pt x="0" y="0"/>
                </a:moveTo>
                <a:lnTo>
                  <a:pt x="1579314" y="0"/>
                </a:lnTo>
                <a:lnTo>
                  <a:pt x="1579314" y="1455840"/>
                </a:lnTo>
                <a:lnTo>
                  <a:pt x="0" y="145584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false" flipV="false" rot="2099411">
            <a:off x="1663693" y="656866"/>
            <a:ext cx="1515120" cy="1396665"/>
          </a:xfrm>
          <a:custGeom>
            <a:avLst/>
            <a:gdLst/>
            <a:ahLst/>
            <a:cxnLst/>
            <a:rect r="r" b="b" t="t" l="l"/>
            <a:pathLst>
              <a:path h="1396665" w="1515120">
                <a:moveTo>
                  <a:pt x="0" y="0"/>
                </a:moveTo>
                <a:lnTo>
                  <a:pt x="1515120" y="0"/>
                </a:lnTo>
                <a:lnTo>
                  <a:pt x="1515120" y="1396665"/>
                </a:lnTo>
                <a:lnTo>
                  <a:pt x="0" y="13966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1" id="21"/>
          <p:cNvSpPr txBox="true"/>
          <p:nvPr/>
        </p:nvSpPr>
        <p:spPr>
          <a:xfrm rot="0">
            <a:off x="-639102" y="828675"/>
            <a:ext cx="20660954" cy="1915755"/>
          </a:xfrm>
          <a:prstGeom prst="rect">
            <a:avLst/>
          </a:prstGeom>
        </p:spPr>
        <p:txBody>
          <a:bodyPr anchor="t" rtlCol="false" tIns="0" lIns="0" bIns="0" rIns="0">
            <a:spAutoFit/>
          </a:bodyPr>
          <a:lstStyle/>
          <a:p>
            <a:pPr algn="ctr">
              <a:lnSpc>
                <a:spcPts val="7282"/>
              </a:lnSpc>
            </a:pPr>
            <a:r>
              <a:rPr lang="en-US" sz="5201">
                <a:solidFill>
                  <a:srgbClr val="6A7D40"/>
                </a:solidFill>
                <a:latin typeface="Bungee"/>
                <a:ea typeface="Bungee"/>
                <a:cs typeface="Bungee"/>
                <a:sym typeface="Bungee"/>
              </a:rPr>
              <a:t>UBND THỊ XÃ BUÔN HỒ</a:t>
            </a:r>
          </a:p>
          <a:p>
            <a:pPr algn="ctr">
              <a:lnSpc>
                <a:spcPts val="7282"/>
              </a:lnSpc>
              <a:spcBef>
                <a:spcPct val="0"/>
              </a:spcBef>
            </a:pPr>
            <a:r>
              <a:rPr lang="en-US" sz="5201">
                <a:solidFill>
                  <a:srgbClr val="6A7D40"/>
                </a:solidFill>
                <a:latin typeface="Bungee"/>
                <a:ea typeface="Bungee"/>
                <a:cs typeface="Bungee"/>
                <a:sym typeface="Bungee"/>
              </a:rPr>
              <a:t>TRƯỜNG MẪU GIÁO HOA SỮA</a:t>
            </a:r>
          </a:p>
        </p:txBody>
      </p:sp>
      <p:sp>
        <p:nvSpPr>
          <p:cNvPr name="TextBox 22" id="22"/>
          <p:cNvSpPr txBox="true"/>
          <p:nvPr/>
        </p:nvSpPr>
        <p:spPr>
          <a:xfrm rot="0">
            <a:off x="1220590" y="3312757"/>
            <a:ext cx="10877104" cy="5273677"/>
          </a:xfrm>
          <a:prstGeom prst="rect">
            <a:avLst/>
          </a:prstGeom>
        </p:spPr>
        <p:txBody>
          <a:bodyPr anchor="t" rtlCol="false" tIns="0" lIns="0" bIns="0" rIns="0">
            <a:spAutoFit/>
          </a:bodyPr>
          <a:lstStyle/>
          <a:p>
            <a:pPr algn="ctr">
              <a:lnSpc>
                <a:spcPts val="6999"/>
              </a:lnSpc>
            </a:pPr>
            <a:r>
              <a:rPr lang="en-US" sz="4999">
                <a:solidFill>
                  <a:srgbClr val="282323"/>
                </a:solidFill>
                <a:latin typeface="Paytone One"/>
                <a:ea typeface="Paytone One"/>
                <a:cs typeface="Paytone One"/>
                <a:sym typeface="Paytone One"/>
              </a:rPr>
              <a:t>LĨNH VỰC PHÁT TRIỂN THẪM MỸ</a:t>
            </a:r>
          </a:p>
          <a:p>
            <a:pPr algn="ctr">
              <a:lnSpc>
                <a:spcPts val="6999"/>
              </a:lnSpc>
            </a:pPr>
            <a:r>
              <a:rPr lang="en-US" sz="4999">
                <a:solidFill>
                  <a:srgbClr val="FF3131"/>
                </a:solidFill>
                <a:latin typeface="Paytone One"/>
                <a:ea typeface="Paytone One"/>
                <a:cs typeface="Paytone One"/>
                <a:sym typeface="Paytone One"/>
              </a:rPr>
              <a:t>CHỦ ĐỀ: GIA ĐÌNH</a:t>
            </a:r>
          </a:p>
          <a:p>
            <a:pPr algn="ctr">
              <a:lnSpc>
                <a:spcPts val="6999"/>
              </a:lnSpc>
            </a:pPr>
            <a:r>
              <a:rPr lang="en-US" sz="4999">
                <a:solidFill>
                  <a:srgbClr val="FF3131"/>
                </a:solidFill>
                <a:latin typeface="Paytone One"/>
                <a:ea typeface="Paytone One"/>
                <a:cs typeface="Paytone One"/>
                <a:sym typeface="Paytone One"/>
              </a:rPr>
              <a:t>CHỦ ĐỀ NHÁNH: NGÔI NHÀ CỦA BÉ</a:t>
            </a:r>
          </a:p>
          <a:p>
            <a:pPr algn="ctr">
              <a:lnSpc>
                <a:spcPts val="6999"/>
              </a:lnSpc>
              <a:spcBef>
                <a:spcPct val="0"/>
              </a:spcBef>
            </a:pPr>
            <a:r>
              <a:rPr lang="en-US" sz="4999">
                <a:solidFill>
                  <a:srgbClr val="FF3131"/>
                </a:solidFill>
                <a:latin typeface="Paytone One"/>
                <a:ea typeface="Paytone One"/>
                <a:cs typeface="Paytone One"/>
                <a:sym typeface="Paytone One"/>
              </a:rPr>
              <a:t>ĐỀ TÀI: VẼ NGÔI NHÀ</a:t>
            </a:r>
          </a:p>
          <a:p>
            <a:pPr algn="ctr">
              <a:lnSpc>
                <a:spcPts val="6999"/>
              </a:lnSpc>
              <a:spcBef>
                <a:spcPct val="0"/>
              </a:spcBef>
            </a:pPr>
            <a:r>
              <a:rPr lang="en-US" sz="4999">
                <a:solidFill>
                  <a:srgbClr val="FF3131"/>
                </a:solidFill>
                <a:latin typeface="Paytone One"/>
                <a:ea typeface="Paytone One"/>
                <a:cs typeface="Paytone One"/>
                <a:sym typeface="Paytone One"/>
              </a:rPr>
              <a:t>NGÀY  DẠY: 30/10/2024</a:t>
            </a:r>
          </a:p>
          <a:p>
            <a:pPr algn="ctr">
              <a:lnSpc>
                <a:spcPts val="6999"/>
              </a:lnSpc>
              <a:spcBef>
                <a:spcPct val="0"/>
              </a:spcBef>
            </a:pPr>
            <a:r>
              <a:rPr lang="en-US" sz="4999">
                <a:solidFill>
                  <a:srgbClr val="FF3131"/>
                </a:solidFill>
                <a:latin typeface="Paytone One"/>
                <a:ea typeface="Paytone One"/>
                <a:cs typeface="Paytone One"/>
                <a:sym typeface="Paytone One"/>
              </a:rPr>
              <a:t>NGƯỜI DẠY: ĐINH HỒNG NGỌC</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6F2E2"/>
        </a:solidFill>
      </p:bgPr>
    </p:bg>
    <p:spTree>
      <p:nvGrpSpPr>
        <p:cNvPr id="1" name=""/>
        <p:cNvGrpSpPr/>
        <p:nvPr/>
      </p:nvGrpSpPr>
      <p:grpSpPr>
        <a:xfrm>
          <a:off x="0" y="0"/>
          <a:ext cx="0" cy="0"/>
          <a:chOff x="0" y="0"/>
          <a:chExt cx="0" cy="0"/>
        </a:xfrm>
      </p:grpSpPr>
      <p:grpSp>
        <p:nvGrpSpPr>
          <p:cNvPr name="Group 2" id="2"/>
          <p:cNvGrpSpPr/>
          <p:nvPr/>
        </p:nvGrpSpPr>
        <p:grpSpPr>
          <a:xfrm rot="0">
            <a:off x="-200451" y="-172219"/>
            <a:ext cx="832741" cy="11006997"/>
            <a:chOff x="0" y="0"/>
            <a:chExt cx="219323" cy="2898962"/>
          </a:xfrm>
        </p:grpSpPr>
        <p:sp>
          <p:nvSpPr>
            <p:cNvPr name="Freeform 3" id="3"/>
            <p:cNvSpPr/>
            <p:nvPr/>
          </p:nvSpPr>
          <p:spPr>
            <a:xfrm flipH="false" flipV="false" rot="0">
              <a:off x="0" y="0"/>
              <a:ext cx="219323" cy="2898962"/>
            </a:xfrm>
            <a:custGeom>
              <a:avLst/>
              <a:gdLst/>
              <a:ahLst/>
              <a:cxnLst/>
              <a:rect r="r" b="b" t="t" l="l"/>
              <a:pathLst>
                <a:path h="2898962" w="219323">
                  <a:moveTo>
                    <a:pt x="0" y="0"/>
                  </a:moveTo>
                  <a:lnTo>
                    <a:pt x="219323" y="0"/>
                  </a:lnTo>
                  <a:lnTo>
                    <a:pt x="219323" y="2898962"/>
                  </a:lnTo>
                  <a:lnTo>
                    <a:pt x="0" y="2898962"/>
                  </a:lnTo>
                  <a:close/>
                </a:path>
              </a:pathLst>
            </a:custGeom>
            <a:solidFill>
              <a:srgbClr val="6A7D40"/>
            </a:solidFill>
          </p:spPr>
        </p:sp>
        <p:sp>
          <p:nvSpPr>
            <p:cNvPr name="TextBox 4" id="4"/>
            <p:cNvSpPr txBox="true"/>
            <p:nvPr/>
          </p:nvSpPr>
          <p:spPr>
            <a:xfrm>
              <a:off x="0" y="-47625"/>
              <a:ext cx="219323" cy="2946587"/>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5400000">
            <a:off x="8795913" y="594734"/>
            <a:ext cx="832741" cy="18825468"/>
            <a:chOff x="0" y="0"/>
            <a:chExt cx="219323" cy="4958148"/>
          </a:xfrm>
        </p:grpSpPr>
        <p:sp>
          <p:nvSpPr>
            <p:cNvPr name="Freeform 6" id="6"/>
            <p:cNvSpPr/>
            <p:nvPr/>
          </p:nvSpPr>
          <p:spPr>
            <a:xfrm flipH="false" flipV="false" rot="0">
              <a:off x="0" y="0"/>
              <a:ext cx="219323" cy="4958148"/>
            </a:xfrm>
            <a:custGeom>
              <a:avLst/>
              <a:gdLst/>
              <a:ahLst/>
              <a:cxnLst/>
              <a:rect r="r" b="b" t="t" l="l"/>
              <a:pathLst>
                <a:path h="4958148" w="219323">
                  <a:moveTo>
                    <a:pt x="0" y="0"/>
                  </a:moveTo>
                  <a:lnTo>
                    <a:pt x="219323" y="0"/>
                  </a:lnTo>
                  <a:lnTo>
                    <a:pt x="219323" y="4958148"/>
                  </a:lnTo>
                  <a:lnTo>
                    <a:pt x="0" y="4958148"/>
                  </a:lnTo>
                  <a:close/>
                </a:path>
              </a:pathLst>
            </a:custGeom>
            <a:solidFill>
              <a:srgbClr val="6A7D40"/>
            </a:solidFill>
          </p:spPr>
        </p:sp>
        <p:sp>
          <p:nvSpPr>
            <p:cNvPr name="TextBox 7" id="7"/>
            <p:cNvSpPr txBox="true"/>
            <p:nvPr/>
          </p:nvSpPr>
          <p:spPr>
            <a:xfrm>
              <a:off x="0" y="-47625"/>
              <a:ext cx="219323" cy="500577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5400000">
            <a:off x="8675179" y="-9159057"/>
            <a:ext cx="832741" cy="18825468"/>
            <a:chOff x="0" y="0"/>
            <a:chExt cx="219323" cy="4958148"/>
          </a:xfrm>
        </p:grpSpPr>
        <p:sp>
          <p:nvSpPr>
            <p:cNvPr name="Freeform 9" id="9"/>
            <p:cNvSpPr/>
            <p:nvPr/>
          </p:nvSpPr>
          <p:spPr>
            <a:xfrm flipH="false" flipV="false" rot="0">
              <a:off x="0" y="0"/>
              <a:ext cx="219323" cy="4958148"/>
            </a:xfrm>
            <a:custGeom>
              <a:avLst/>
              <a:gdLst/>
              <a:ahLst/>
              <a:cxnLst/>
              <a:rect r="r" b="b" t="t" l="l"/>
              <a:pathLst>
                <a:path h="4958148" w="219323">
                  <a:moveTo>
                    <a:pt x="0" y="0"/>
                  </a:moveTo>
                  <a:lnTo>
                    <a:pt x="219323" y="0"/>
                  </a:lnTo>
                  <a:lnTo>
                    <a:pt x="219323" y="4958148"/>
                  </a:lnTo>
                  <a:lnTo>
                    <a:pt x="0" y="4958148"/>
                  </a:lnTo>
                  <a:close/>
                </a:path>
              </a:pathLst>
            </a:custGeom>
            <a:solidFill>
              <a:srgbClr val="6A7D40"/>
            </a:solidFill>
          </p:spPr>
        </p:sp>
        <p:sp>
          <p:nvSpPr>
            <p:cNvPr name="TextBox 10" id="10"/>
            <p:cNvSpPr txBox="true"/>
            <p:nvPr/>
          </p:nvSpPr>
          <p:spPr>
            <a:xfrm>
              <a:off x="0" y="-47625"/>
              <a:ext cx="219323" cy="5005773"/>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215920" y="8972630"/>
            <a:ext cx="7315200" cy="1236934"/>
          </a:xfrm>
          <a:custGeom>
            <a:avLst/>
            <a:gdLst/>
            <a:ahLst/>
            <a:cxnLst/>
            <a:rect r="r" b="b" t="t" l="l"/>
            <a:pathLst>
              <a:path h="1236934" w="7315200">
                <a:moveTo>
                  <a:pt x="0" y="0"/>
                </a:moveTo>
                <a:lnTo>
                  <a:pt x="7315200" y="0"/>
                </a:lnTo>
                <a:lnTo>
                  <a:pt x="7315200" y="1236934"/>
                </a:lnTo>
                <a:lnTo>
                  <a:pt x="0" y="12369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7999012" y="8972630"/>
            <a:ext cx="7315200" cy="1236934"/>
          </a:xfrm>
          <a:custGeom>
            <a:avLst/>
            <a:gdLst/>
            <a:ahLst/>
            <a:cxnLst/>
            <a:rect r="r" b="b" t="t" l="l"/>
            <a:pathLst>
              <a:path h="1236934" w="7315200">
                <a:moveTo>
                  <a:pt x="0" y="0"/>
                </a:moveTo>
                <a:lnTo>
                  <a:pt x="7315200" y="0"/>
                </a:lnTo>
                <a:lnTo>
                  <a:pt x="7315200" y="1236934"/>
                </a:lnTo>
                <a:lnTo>
                  <a:pt x="0" y="12369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6005263" y="8972630"/>
            <a:ext cx="7315200" cy="1236934"/>
          </a:xfrm>
          <a:custGeom>
            <a:avLst/>
            <a:gdLst/>
            <a:ahLst/>
            <a:cxnLst/>
            <a:rect r="r" b="b" t="t" l="l"/>
            <a:pathLst>
              <a:path h="1236934" w="7315200">
                <a:moveTo>
                  <a:pt x="0" y="0"/>
                </a:moveTo>
                <a:lnTo>
                  <a:pt x="7315200" y="0"/>
                </a:lnTo>
                <a:lnTo>
                  <a:pt x="7315200" y="1236934"/>
                </a:lnTo>
                <a:lnTo>
                  <a:pt x="0" y="12369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5400000">
            <a:off x="-916370" y="-1387352"/>
            <a:ext cx="3097322" cy="4114800"/>
          </a:xfrm>
          <a:custGeom>
            <a:avLst/>
            <a:gdLst/>
            <a:ahLst/>
            <a:cxnLst/>
            <a:rect r="r" b="b" t="t" l="l"/>
            <a:pathLst>
              <a:path h="4114800" w="3097322">
                <a:moveTo>
                  <a:pt x="0" y="0"/>
                </a:moveTo>
                <a:lnTo>
                  <a:pt x="3097322" y="0"/>
                </a:lnTo>
                <a:lnTo>
                  <a:pt x="309732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384429" y="792860"/>
            <a:ext cx="17655709" cy="8798238"/>
          </a:xfrm>
          <a:custGeom>
            <a:avLst/>
            <a:gdLst/>
            <a:ahLst/>
            <a:cxnLst/>
            <a:rect r="r" b="b" t="t" l="l"/>
            <a:pathLst>
              <a:path h="8798238" w="17655709">
                <a:moveTo>
                  <a:pt x="0" y="0"/>
                </a:moveTo>
                <a:lnTo>
                  <a:pt x="17655709" y="0"/>
                </a:lnTo>
                <a:lnTo>
                  <a:pt x="17655709" y="8798237"/>
                </a:lnTo>
                <a:lnTo>
                  <a:pt x="0" y="8798237"/>
                </a:lnTo>
                <a:lnTo>
                  <a:pt x="0" y="0"/>
                </a:lnTo>
                <a:close/>
              </a:path>
            </a:pathLst>
          </a:custGeom>
          <a:blipFill>
            <a:blip r:embed="rId6"/>
            <a:stretch>
              <a:fillRect l="0" t="-20080" r="0" b="-13617"/>
            </a:stretch>
          </a:blipFill>
        </p:spPr>
      </p:sp>
      <p:sp>
        <p:nvSpPr>
          <p:cNvPr name="TextBox 16" id="16"/>
          <p:cNvSpPr txBox="true"/>
          <p:nvPr/>
        </p:nvSpPr>
        <p:spPr>
          <a:xfrm rot="0">
            <a:off x="2349796" y="876300"/>
            <a:ext cx="11298432" cy="722629"/>
          </a:xfrm>
          <a:prstGeom prst="rect">
            <a:avLst/>
          </a:prstGeom>
        </p:spPr>
        <p:txBody>
          <a:bodyPr anchor="t" rtlCol="false" tIns="0" lIns="0" bIns="0" rIns="0">
            <a:spAutoFit/>
          </a:bodyPr>
          <a:lstStyle/>
          <a:p>
            <a:pPr algn="ctr">
              <a:lnSpc>
                <a:spcPts val="5320"/>
              </a:lnSpc>
              <a:spcBef>
                <a:spcPct val="0"/>
              </a:spcBef>
            </a:pPr>
            <a:r>
              <a:rPr lang="en-US" sz="3800">
                <a:solidFill>
                  <a:srgbClr val="FF3131"/>
                </a:solidFill>
                <a:latin typeface="Bungee"/>
                <a:ea typeface="Bungee"/>
                <a:cs typeface="Bungee"/>
                <a:sym typeface="Bungee"/>
              </a:rPr>
              <a:t>GÂY HỨNG THÚ</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6F2E2"/>
        </a:solidFill>
      </p:bgPr>
    </p:bg>
    <p:spTree>
      <p:nvGrpSpPr>
        <p:cNvPr id="1" name=""/>
        <p:cNvGrpSpPr/>
        <p:nvPr/>
      </p:nvGrpSpPr>
      <p:grpSpPr>
        <a:xfrm>
          <a:off x="0" y="0"/>
          <a:ext cx="0" cy="0"/>
          <a:chOff x="0" y="0"/>
          <a:chExt cx="0" cy="0"/>
        </a:xfrm>
      </p:grpSpPr>
      <p:sp>
        <p:nvSpPr>
          <p:cNvPr name="Freeform 2" id="2"/>
          <p:cNvSpPr/>
          <p:nvPr/>
        </p:nvSpPr>
        <p:spPr>
          <a:xfrm flipH="false" flipV="false" rot="0">
            <a:off x="91799" y="-746138"/>
            <a:ext cx="18104401" cy="18104401"/>
          </a:xfrm>
          <a:custGeom>
            <a:avLst/>
            <a:gdLst/>
            <a:ahLst/>
            <a:cxnLst/>
            <a:rect r="r" b="b" t="t" l="l"/>
            <a:pathLst>
              <a:path h="18104401" w="18104401">
                <a:moveTo>
                  <a:pt x="0" y="0"/>
                </a:moveTo>
                <a:lnTo>
                  <a:pt x="18104402" y="0"/>
                </a:lnTo>
                <a:lnTo>
                  <a:pt x="18104402" y="18104401"/>
                </a:lnTo>
                <a:lnTo>
                  <a:pt x="0" y="18104401"/>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00451" y="-172219"/>
            <a:ext cx="832741" cy="11006997"/>
            <a:chOff x="0" y="0"/>
            <a:chExt cx="219323" cy="2898962"/>
          </a:xfrm>
        </p:grpSpPr>
        <p:sp>
          <p:nvSpPr>
            <p:cNvPr name="Freeform 4" id="4"/>
            <p:cNvSpPr/>
            <p:nvPr/>
          </p:nvSpPr>
          <p:spPr>
            <a:xfrm flipH="false" flipV="false" rot="0">
              <a:off x="0" y="0"/>
              <a:ext cx="219323" cy="2898962"/>
            </a:xfrm>
            <a:custGeom>
              <a:avLst/>
              <a:gdLst/>
              <a:ahLst/>
              <a:cxnLst/>
              <a:rect r="r" b="b" t="t" l="l"/>
              <a:pathLst>
                <a:path h="2898962" w="219323">
                  <a:moveTo>
                    <a:pt x="0" y="0"/>
                  </a:moveTo>
                  <a:lnTo>
                    <a:pt x="219323" y="0"/>
                  </a:lnTo>
                  <a:lnTo>
                    <a:pt x="219323" y="2898962"/>
                  </a:lnTo>
                  <a:lnTo>
                    <a:pt x="0" y="2898962"/>
                  </a:lnTo>
                  <a:close/>
                </a:path>
              </a:pathLst>
            </a:custGeom>
            <a:solidFill>
              <a:srgbClr val="6A7D40"/>
            </a:solidFill>
          </p:spPr>
        </p:sp>
        <p:sp>
          <p:nvSpPr>
            <p:cNvPr name="TextBox 5" id="5"/>
            <p:cNvSpPr txBox="true"/>
            <p:nvPr/>
          </p:nvSpPr>
          <p:spPr>
            <a:xfrm>
              <a:off x="0" y="-47625"/>
              <a:ext cx="219323" cy="294658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7671542" y="-359998"/>
            <a:ext cx="832741" cy="11006997"/>
            <a:chOff x="0" y="0"/>
            <a:chExt cx="219323" cy="2898962"/>
          </a:xfrm>
        </p:grpSpPr>
        <p:sp>
          <p:nvSpPr>
            <p:cNvPr name="Freeform 7" id="7"/>
            <p:cNvSpPr/>
            <p:nvPr/>
          </p:nvSpPr>
          <p:spPr>
            <a:xfrm flipH="false" flipV="false" rot="0">
              <a:off x="0" y="0"/>
              <a:ext cx="219323" cy="2898962"/>
            </a:xfrm>
            <a:custGeom>
              <a:avLst/>
              <a:gdLst/>
              <a:ahLst/>
              <a:cxnLst/>
              <a:rect r="r" b="b" t="t" l="l"/>
              <a:pathLst>
                <a:path h="2898962" w="219323">
                  <a:moveTo>
                    <a:pt x="0" y="0"/>
                  </a:moveTo>
                  <a:lnTo>
                    <a:pt x="219323" y="0"/>
                  </a:lnTo>
                  <a:lnTo>
                    <a:pt x="219323" y="2898962"/>
                  </a:lnTo>
                  <a:lnTo>
                    <a:pt x="0" y="2898962"/>
                  </a:lnTo>
                  <a:close/>
                </a:path>
              </a:pathLst>
            </a:custGeom>
            <a:solidFill>
              <a:srgbClr val="6A7D40"/>
            </a:solidFill>
          </p:spPr>
        </p:sp>
        <p:sp>
          <p:nvSpPr>
            <p:cNvPr name="TextBox 8" id="8"/>
            <p:cNvSpPr txBox="true"/>
            <p:nvPr/>
          </p:nvSpPr>
          <p:spPr>
            <a:xfrm>
              <a:off x="0" y="-47625"/>
              <a:ext cx="219323" cy="2946587"/>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5400000">
            <a:off x="8795913" y="594734"/>
            <a:ext cx="832741" cy="18825468"/>
            <a:chOff x="0" y="0"/>
            <a:chExt cx="219323" cy="4958148"/>
          </a:xfrm>
        </p:grpSpPr>
        <p:sp>
          <p:nvSpPr>
            <p:cNvPr name="Freeform 10" id="10"/>
            <p:cNvSpPr/>
            <p:nvPr/>
          </p:nvSpPr>
          <p:spPr>
            <a:xfrm flipH="false" flipV="false" rot="0">
              <a:off x="0" y="0"/>
              <a:ext cx="219323" cy="4958148"/>
            </a:xfrm>
            <a:custGeom>
              <a:avLst/>
              <a:gdLst/>
              <a:ahLst/>
              <a:cxnLst/>
              <a:rect r="r" b="b" t="t" l="l"/>
              <a:pathLst>
                <a:path h="4958148" w="219323">
                  <a:moveTo>
                    <a:pt x="0" y="0"/>
                  </a:moveTo>
                  <a:lnTo>
                    <a:pt x="219323" y="0"/>
                  </a:lnTo>
                  <a:lnTo>
                    <a:pt x="219323" y="4958148"/>
                  </a:lnTo>
                  <a:lnTo>
                    <a:pt x="0" y="4958148"/>
                  </a:lnTo>
                  <a:close/>
                </a:path>
              </a:pathLst>
            </a:custGeom>
            <a:solidFill>
              <a:srgbClr val="6A7D40"/>
            </a:solidFill>
          </p:spPr>
        </p:sp>
        <p:sp>
          <p:nvSpPr>
            <p:cNvPr name="TextBox 11" id="11"/>
            <p:cNvSpPr txBox="true"/>
            <p:nvPr/>
          </p:nvSpPr>
          <p:spPr>
            <a:xfrm>
              <a:off x="0" y="-47625"/>
              <a:ext cx="219323" cy="500577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5400000">
            <a:off x="8675179" y="-9159057"/>
            <a:ext cx="832741" cy="18825468"/>
            <a:chOff x="0" y="0"/>
            <a:chExt cx="219323" cy="4958148"/>
          </a:xfrm>
        </p:grpSpPr>
        <p:sp>
          <p:nvSpPr>
            <p:cNvPr name="Freeform 13" id="13"/>
            <p:cNvSpPr/>
            <p:nvPr/>
          </p:nvSpPr>
          <p:spPr>
            <a:xfrm flipH="false" flipV="false" rot="0">
              <a:off x="0" y="0"/>
              <a:ext cx="219323" cy="4958148"/>
            </a:xfrm>
            <a:custGeom>
              <a:avLst/>
              <a:gdLst/>
              <a:ahLst/>
              <a:cxnLst/>
              <a:rect r="r" b="b" t="t" l="l"/>
              <a:pathLst>
                <a:path h="4958148" w="219323">
                  <a:moveTo>
                    <a:pt x="0" y="0"/>
                  </a:moveTo>
                  <a:lnTo>
                    <a:pt x="219323" y="0"/>
                  </a:lnTo>
                  <a:lnTo>
                    <a:pt x="219323" y="4958148"/>
                  </a:lnTo>
                  <a:lnTo>
                    <a:pt x="0" y="4958148"/>
                  </a:lnTo>
                  <a:close/>
                </a:path>
              </a:pathLst>
            </a:custGeom>
            <a:solidFill>
              <a:srgbClr val="6A7D40"/>
            </a:solidFill>
          </p:spPr>
        </p:sp>
        <p:sp>
          <p:nvSpPr>
            <p:cNvPr name="TextBox 14" id="14"/>
            <p:cNvSpPr txBox="true"/>
            <p:nvPr/>
          </p:nvSpPr>
          <p:spPr>
            <a:xfrm>
              <a:off x="0" y="-47625"/>
              <a:ext cx="219323" cy="5005773"/>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false" flipV="false" rot="0">
            <a:off x="14365309" y="6527811"/>
            <a:ext cx="3127922" cy="3479657"/>
          </a:xfrm>
          <a:custGeom>
            <a:avLst/>
            <a:gdLst/>
            <a:ahLst/>
            <a:cxnLst/>
            <a:rect r="r" b="b" t="t" l="l"/>
            <a:pathLst>
              <a:path h="3479657" w="3127922">
                <a:moveTo>
                  <a:pt x="0" y="0"/>
                </a:moveTo>
                <a:lnTo>
                  <a:pt x="3127922" y="0"/>
                </a:lnTo>
                <a:lnTo>
                  <a:pt x="3127922" y="3479657"/>
                </a:lnTo>
                <a:lnTo>
                  <a:pt x="0" y="34796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6" id="16"/>
          <p:cNvGrpSpPr/>
          <p:nvPr/>
        </p:nvGrpSpPr>
        <p:grpSpPr>
          <a:xfrm rot="0">
            <a:off x="15929270" y="7662028"/>
            <a:ext cx="545634" cy="545634"/>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B624C"/>
            </a:solidFill>
          </p:spPr>
        </p:sp>
        <p:sp>
          <p:nvSpPr>
            <p:cNvPr name="TextBox 18" id="18"/>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Freeform 19" id="19"/>
          <p:cNvSpPr/>
          <p:nvPr/>
        </p:nvSpPr>
        <p:spPr>
          <a:xfrm flipH="false" flipV="false" rot="-1734785">
            <a:off x="-1423689" y="989025"/>
            <a:ext cx="5834802" cy="986612"/>
          </a:xfrm>
          <a:custGeom>
            <a:avLst/>
            <a:gdLst/>
            <a:ahLst/>
            <a:cxnLst/>
            <a:rect r="r" b="b" t="t" l="l"/>
            <a:pathLst>
              <a:path h="986612" w="5834802">
                <a:moveTo>
                  <a:pt x="0" y="0"/>
                </a:moveTo>
                <a:lnTo>
                  <a:pt x="5834802" y="0"/>
                </a:lnTo>
                <a:lnTo>
                  <a:pt x="5834802" y="986612"/>
                </a:lnTo>
                <a:lnTo>
                  <a:pt x="0" y="9866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0" id="20"/>
          <p:cNvSpPr txBox="true"/>
          <p:nvPr/>
        </p:nvSpPr>
        <p:spPr>
          <a:xfrm rot="0">
            <a:off x="3442333" y="3661945"/>
            <a:ext cx="11298432" cy="1152525"/>
          </a:xfrm>
          <a:prstGeom prst="rect">
            <a:avLst/>
          </a:prstGeom>
        </p:spPr>
        <p:txBody>
          <a:bodyPr anchor="t" rtlCol="false" tIns="0" lIns="0" bIns="0" rIns="0">
            <a:spAutoFit/>
          </a:bodyPr>
          <a:lstStyle/>
          <a:p>
            <a:pPr algn="ctr">
              <a:lnSpc>
                <a:spcPts val="8400"/>
              </a:lnSpc>
              <a:spcBef>
                <a:spcPct val="0"/>
              </a:spcBef>
            </a:pPr>
            <a:r>
              <a:rPr lang="en-US" sz="6000">
                <a:solidFill>
                  <a:srgbClr val="6A7D40"/>
                </a:solidFill>
                <a:latin typeface="Bungee"/>
                <a:ea typeface="Bungee"/>
                <a:cs typeface="Bungee"/>
                <a:sym typeface="Bungee"/>
              </a:rPr>
              <a:t>QUAN SÁT TRANH MẪU</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6F2E2"/>
        </a:solidFill>
      </p:bgPr>
    </p:bg>
    <p:spTree>
      <p:nvGrpSpPr>
        <p:cNvPr id="1" name=""/>
        <p:cNvGrpSpPr/>
        <p:nvPr/>
      </p:nvGrpSpPr>
      <p:grpSpPr>
        <a:xfrm>
          <a:off x="0" y="0"/>
          <a:ext cx="0" cy="0"/>
          <a:chOff x="0" y="0"/>
          <a:chExt cx="0" cy="0"/>
        </a:xfrm>
      </p:grpSpPr>
      <p:sp>
        <p:nvSpPr>
          <p:cNvPr name="Freeform 2" id="2"/>
          <p:cNvSpPr/>
          <p:nvPr/>
        </p:nvSpPr>
        <p:spPr>
          <a:xfrm flipH="false" flipV="false" rot="0">
            <a:off x="39349" y="-2535436"/>
            <a:ext cx="18104401" cy="18104401"/>
          </a:xfrm>
          <a:custGeom>
            <a:avLst/>
            <a:gdLst/>
            <a:ahLst/>
            <a:cxnLst/>
            <a:rect r="r" b="b" t="t" l="l"/>
            <a:pathLst>
              <a:path h="18104401" w="18104401">
                <a:moveTo>
                  <a:pt x="0" y="0"/>
                </a:moveTo>
                <a:lnTo>
                  <a:pt x="18104401" y="0"/>
                </a:lnTo>
                <a:lnTo>
                  <a:pt x="18104401" y="18104402"/>
                </a:lnTo>
                <a:lnTo>
                  <a:pt x="0" y="18104402"/>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00451" y="-172219"/>
            <a:ext cx="832741" cy="11006997"/>
            <a:chOff x="0" y="0"/>
            <a:chExt cx="219323" cy="2898962"/>
          </a:xfrm>
        </p:grpSpPr>
        <p:sp>
          <p:nvSpPr>
            <p:cNvPr name="Freeform 4" id="4"/>
            <p:cNvSpPr/>
            <p:nvPr/>
          </p:nvSpPr>
          <p:spPr>
            <a:xfrm flipH="false" flipV="false" rot="0">
              <a:off x="0" y="0"/>
              <a:ext cx="219323" cy="2898962"/>
            </a:xfrm>
            <a:custGeom>
              <a:avLst/>
              <a:gdLst/>
              <a:ahLst/>
              <a:cxnLst/>
              <a:rect r="r" b="b" t="t" l="l"/>
              <a:pathLst>
                <a:path h="2898962" w="219323">
                  <a:moveTo>
                    <a:pt x="0" y="0"/>
                  </a:moveTo>
                  <a:lnTo>
                    <a:pt x="219323" y="0"/>
                  </a:lnTo>
                  <a:lnTo>
                    <a:pt x="219323" y="2898962"/>
                  </a:lnTo>
                  <a:lnTo>
                    <a:pt x="0" y="2898962"/>
                  </a:lnTo>
                  <a:close/>
                </a:path>
              </a:pathLst>
            </a:custGeom>
            <a:solidFill>
              <a:srgbClr val="6A7D40"/>
            </a:solidFill>
          </p:spPr>
        </p:sp>
        <p:sp>
          <p:nvSpPr>
            <p:cNvPr name="TextBox 5" id="5"/>
            <p:cNvSpPr txBox="true"/>
            <p:nvPr/>
          </p:nvSpPr>
          <p:spPr>
            <a:xfrm>
              <a:off x="0" y="-47625"/>
              <a:ext cx="219323" cy="294658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7671542" y="-359998"/>
            <a:ext cx="832741" cy="11006997"/>
            <a:chOff x="0" y="0"/>
            <a:chExt cx="219323" cy="2898962"/>
          </a:xfrm>
        </p:grpSpPr>
        <p:sp>
          <p:nvSpPr>
            <p:cNvPr name="Freeform 7" id="7"/>
            <p:cNvSpPr/>
            <p:nvPr/>
          </p:nvSpPr>
          <p:spPr>
            <a:xfrm flipH="false" flipV="false" rot="0">
              <a:off x="0" y="0"/>
              <a:ext cx="219323" cy="2898962"/>
            </a:xfrm>
            <a:custGeom>
              <a:avLst/>
              <a:gdLst/>
              <a:ahLst/>
              <a:cxnLst/>
              <a:rect r="r" b="b" t="t" l="l"/>
              <a:pathLst>
                <a:path h="2898962" w="219323">
                  <a:moveTo>
                    <a:pt x="0" y="0"/>
                  </a:moveTo>
                  <a:lnTo>
                    <a:pt x="219323" y="0"/>
                  </a:lnTo>
                  <a:lnTo>
                    <a:pt x="219323" y="2898962"/>
                  </a:lnTo>
                  <a:lnTo>
                    <a:pt x="0" y="2898962"/>
                  </a:lnTo>
                  <a:close/>
                </a:path>
              </a:pathLst>
            </a:custGeom>
            <a:solidFill>
              <a:srgbClr val="6A7D40"/>
            </a:solidFill>
          </p:spPr>
        </p:sp>
        <p:sp>
          <p:nvSpPr>
            <p:cNvPr name="TextBox 8" id="8"/>
            <p:cNvSpPr txBox="true"/>
            <p:nvPr/>
          </p:nvSpPr>
          <p:spPr>
            <a:xfrm>
              <a:off x="0" y="-47625"/>
              <a:ext cx="219323" cy="2946587"/>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5400000">
            <a:off x="8795913" y="594734"/>
            <a:ext cx="832741" cy="18825468"/>
            <a:chOff x="0" y="0"/>
            <a:chExt cx="219323" cy="4958148"/>
          </a:xfrm>
        </p:grpSpPr>
        <p:sp>
          <p:nvSpPr>
            <p:cNvPr name="Freeform 10" id="10"/>
            <p:cNvSpPr/>
            <p:nvPr/>
          </p:nvSpPr>
          <p:spPr>
            <a:xfrm flipH="false" flipV="false" rot="0">
              <a:off x="0" y="0"/>
              <a:ext cx="219323" cy="4958148"/>
            </a:xfrm>
            <a:custGeom>
              <a:avLst/>
              <a:gdLst/>
              <a:ahLst/>
              <a:cxnLst/>
              <a:rect r="r" b="b" t="t" l="l"/>
              <a:pathLst>
                <a:path h="4958148" w="219323">
                  <a:moveTo>
                    <a:pt x="0" y="0"/>
                  </a:moveTo>
                  <a:lnTo>
                    <a:pt x="219323" y="0"/>
                  </a:lnTo>
                  <a:lnTo>
                    <a:pt x="219323" y="4958148"/>
                  </a:lnTo>
                  <a:lnTo>
                    <a:pt x="0" y="4958148"/>
                  </a:lnTo>
                  <a:close/>
                </a:path>
              </a:pathLst>
            </a:custGeom>
            <a:solidFill>
              <a:srgbClr val="6A7D40"/>
            </a:solidFill>
          </p:spPr>
        </p:sp>
        <p:sp>
          <p:nvSpPr>
            <p:cNvPr name="TextBox 11" id="11"/>
            <p:cNvSpPr txBox="true"/>
            <p:nvPr/>
          </p:nvSpPr>
          <p:spPr>
            <a:xfrm>
              <a:off x="0" y="-47625"/>
              <a:ext cx="219323" cy="500577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5400000">
            <a:off x="8675179" y="-9159057"/>
            <a:ext cx="832741" cy="18825468"/>
            <a:chOff x="0" y="0"/>
            <a:chExt cx="219323" cy="4958148"/>
          </a:xfrm>
        </p:grpSpPr>
        <p:sp>
          <p:nvSpPr>
            <p:cNvPr name="Freeform 13" id="13"/>
            <p:cNvSpPr/>
            <p:nvPr/>
          </p:nvSpPr>
          <p:spPr>
            <a:xfrm flipH="false" flipV="false" rot="0">
              <a:off x="0" y="0"/>
              <a:ext cx="219323" cy="4958148"/>
            </a:xfrm>
            <a:custGeom>
              <a:avLst/>
              <a:gdLst/>
              <a:ahLst/>
              <a:cxnLst/>
              <a:rect r="r" b="b" t="t" l="l"/>
              <a:pathLst>
                <a:path h="4958148" w="219323">
                  <a:moveTo>
                    <a:pt x="0" y="0"/>
                  </a:moveTo>
                  <a:lnTo>
                    <a:pt x="219323" y="0"/>
                  </a:lnTo>
                  <a:lnTo>
                    <a:pt x="219323" y="4958148"/>
                  </a:lnTo>
                  <a:lnTo>
                    <a:pt x="0" y="4958148"/>
                  </a:lnTo>
                  <a:close/>
                </a:path>
              </a:pathLst>
            </a:custGeom>
            <a:solidFill>
              <a:srgbClr val="6A7D40"/>
            </a:solidFill>
          </p:spPr>
        </p:sp>
        <p:sp>
          <p:nvSpPr>
            <p:cNvPr name="TextBox 14" id="14"/>
            <p:cNvSpPr txBox="true"/>
            <p:nvPr/>
          </p:nvSpPr>
          <p:spPr>
            <a:xfrm>
              <a:off x="0" y="-47625"/>
              <a:ext cx="219323" cy="5005773"/>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true" flipV="false" rot="0">
            <a:off x="-200451" y="7143832"/>
            <a:ext cx="4813030" cy="3143168"/>
          </a:xfrm>
          <a:custGeom>
            <a:avLst/>
            <a:gdLst/>
            <a:ahLst/>
            <a:cxnLst/>
            <a:rect r="r" b="b" t="t" l="l"/>
            <a:pathLst>
              <a:path h="3143168" w="4813030">
                <a:moveTo>
                  <a:pt x="4813031" y="0"/>
                </a:moveTo>
                <a:lnTo>
                  <a:pt x="0" y="0"/>
                </a:lnTo>
                <a:lnTo>
                  <a:pt x="0" y="3143168"/>
                </a:lnTo>
                <a:lnTo>
                  <a:pt x="4813031" y="3143168"/>
                </a:lnTo>
                <a:lnTo>
                  <a:pt x="481303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5342373" y="0"/>
            <a:ext cx="2945627" cy="2585335"/>
          </a:xfrm>
          <a:custGeom>
            <a:avLst/>
            <a:gdLst/>
            <a:ahLst/>
            <a:cxnLst/>
            <a:rect r="r" b="b" t="t" l="l"/>
            <a:pathLst>
              <a:path h="2585335" w="2945627">
                <a:moveTo>
                  <a:pt x="0" y="0"/>
                </a:moveTo>
                <a:lnTo>
                  <a:pt x="2945627" y="0"/>
                </a:lnTo>
                <a:lnTo>
                  <a:pt x="2945627" y="2585335"/>
                </a:lnTo>
                <a:lnTo>
                  <a:pt x="0" y="25853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7" id="17"/>
          <p:cNvSpPr txBox="true"/>
          <p:nvPr/>
        </p:nvSpPr>
        <p:spPr>
          <a:xfrm rot="0">
            <a:off x="3442333" y="904875"/>
            <a:ext cx="11298432" cy="1038225"/>
          </a:xfrm>
          <a:prstGeom prst="rect">
            <a:avLst/>
          </a:prstGeom>
        </p:spPr>
        <p:txBody>
          <a:bodyPr anchor="t" rtlCol="false" tIns="0" lIns="0" bIns="0" rIns="0">
            <a:spAutoFit/>
          </a:bodyPr>
          <a:lstStyle/>
          <a:p>
            <a:pPr algn="ctr">
              <a:lnSpc>
                <a:spcPts val="8400"/>
              </a:lnSpc>
              <a:spcBef>
                <a:spcPct val="0"/>
              </a:spcBef>
            </a:pPr>
            <a:r>
              <a:rPr lang="en-US" sz="6000">
                <a:solidFill>
                  <a:srgbClr val="6A7D40"/>
                </a:solidFill>
                <a:latin typeface="Paytone One"/>
                <a:ea typeface="Paytone One"/>
                <a:cs typeface="Paytone One"/>
                <a:sym typeface="Paytone One"/>
              </a:rPr>
              <a:t>LÊN THIẾT KẾ NGÔI NHÀ</a:t>
            </a:r>
          </a:p>
        </p:txBody>
      </p:sp>
      <p:sp>
        <p:nvSpPr>
          <p:cNvPr name="TextBox 18" id="18"/>
          <p:cNvSpPr txBox="true"/>
          <p:nvPr/>
        </p:nvSpPr>
        <p:spPr>
          <a:xfrm rot="0">
            <a:off x="1309660" y="1973324"/>
            <a:ext cx="15949640" cy="7617773"/>
          </a:xfrm>
          <a:prstGeom prst="rect">
            <a:avLst/>
          </a:prstGeom>
        </p:spPr>
        <p:txBody>
          <a:bodyPr anchor="t" rtlCol="false" tIns="0" lIns="0" bIns="0" rIns="0">
            <a:spAutoFit/>
          </a:bodyPr>
          <a:lstStyle/>
          <a:p>
            <a:pPr algn="ctr">
              <a:lnSpc>
                <a:spcPts val="3797"/>
              </a:lnSpc>
            </a:pPr>
            <a:r>
              <a:rPr lang="en-US" sz="2712">
                <a:solidFill>
                  <a:srgbClr val="282323"/>
                </a:solidFill>
                <a:latin typeface="Arimo"/>
                <a:ea typeface="Arimo"/>
                <a:cs typeface="Arimo"/>
                <a:sym typeface="Arimo"/>
              </a:rPr>
              <a:t>- Cô vẽ mẫu, vừa vẽ cô vừa nói cách vẽ.</a:t>
            </a:r>
          </a:p>
          <a:p>
            <a:pPr algn="ctr">
              <a:lnSpc>
                <a:spcPts val="3797"/>
              </a:lnSpc>
              <a:spcBef>
                <a:spcPct val="0"/>
              </a:spcBef>
            </a:pPr>
            <a:r>
              <a:rPr lang="en-US" sz="2712">
                <a:solidFill>
                  <a:srgbClr val="282323"/>
                </a:solidFill>
                <a:latin typeface="Arimo"/>
                <a:ea typeface="Arimo"/>
                <a:cs typeface="Arimo"/>
                <a:sym typeface="Arimo"/>
              </a:rPr>
              <a:t>                    </a:t>
            </a:r>
            <a:r>
              <a:rPr lang="en-US" sz="2712">
                <a:solidFill>
                  <a:srgbClr val="282323"/>
                </a:solidFill>
                <a:latin typeface="Arimo"/>
                <a:ea typeface="Arimo"/>
                <a:cs typeface="Arimo"/>
                <a:sym typeface="Arimo"/>
              </a:rPr>
              <a:t>+ Trước t</a:t>
            </a:r>
            <a:r>
              <a:rPr lang="en-US" sz="2712">
                <a:solidFill>
                  <a:srgbClr val="282323"/>
                </a:solidFill>
                <a:latin typeface="Arimo"/>
                <a:ea typeface="Arimo"/>
                <a:cs typeface="Arimo"/>
                <a:sym typeface="Arimo"/>
              </a:rPr>
              <a:t>iên muốn vẽ được ngôi nhà cô đặt tờ giấy theo chiều ngang, cô cầm bút bằng 3 đầu ngón tay phải, giữ giấy bằng tay trái. Đầu tiên cô vẽ thân ngôi nhà: Có dạng hình chữ nhật, có cấu tạo gồm 2 nét xổ thẳng và 2 nét nằm ngang. Cô vẽ nét xổ thẳng bên trái và nét xổ thẳng bên phải song song với nhau, tiếp theo cô vẽ 2 nét nằm ngang nối với 2 nét xổ thẳng để tạo thành thân nhà.</a:t>
            </a:r>
          </a:p>
          <a:p>
            <a:pPr algn="ctr">
              <a:lnSpc>
                <a:spcPts val="3797"/>
              </a:lnSpc>
              <a:spcBef>
                <a:spcPct val="0"/>
              </a:spcBef>
            </a:pPr>
            <a:r>
              <a:rPr lang="en-US" sz="2712">
                <a:solidFill>
                  <a:srgbClr val="282323"/>
                </a:solidFill>
                <a:latin typeface="Arimo"/>
                <a:ea typeface="Arimo"/>
                <a:cs typeface="Arimo"/>
                <a:sym typeface="Arimo"/>
              </a:rPr>
              <a:t>                   + Tiếp đến cô vẽ mái nhà: Cô vẽ nét xiên trái, nét xiên phải rồi cô vẽ nét nằm ngang nối giữa nét xiên trái và nét xiên sao cho phải trùng với nét nằm ngang của thân ngôi nhà để tạo thành mái nhà. Rồi cô vẽ đến cửa ra vào có dạng hình chữ nhật thẳng đứng và cửa sổ có dạng hình vuông cũng bằng nét xổ thẳng và nét nằm ngang. Để cho ngôi nhà mát mẻ cô vẽ thêm hình ảnh ông mặt trời, đám mây, cây cối xung quanh ngôi nhà và để ngôi nhà thêm đẹp cô tô màu cho ngôi nhà thật đẹp. </a:t>
            </a:r>
          </a:p>
          <a:p>
            <a:pPr algn="ctr">
              <a:lnSpc>
                <a:spcPts val="3797"/>
              </a:lnSpc>
              <a:spcBef>
                <a:spcPct val="0"/>
              </a:spcBef>
            </a:pPr>
            <a:r>
              <a:rPr lang="en-US" sz="2712">
                <a:solidFill>
                  <a:srgbClr val="282323"/>
                </a:solidFill>
                <a:latin typeface="Arimo"/>
                <a:ea typeface="Arimo"/>
                <a:cs typeface="Arimo"/>
                <a:sym typeface="Arimo"/>
              </a:rPr>
              <a:t>+ Cô đã vẽ xong và tô màu xong bức tranh ngôi nhà rồi.</a:t>
            </a:r>
          </a:p>
          <a:p>
            <a:pPr algn="ctr">
              <a:lnSpc>
                <a:spcPts val="3797"/>
              </a:lnSpc>
              <a:spcBef>
                <a:spcPct val="0"/>
              </a:spcBef>
            </a:pPr>
            <a:r>
              <a:rPr lang="en-US" sz="2712">
                <a:solidFill>
                  <a:srgbClr val="282323"/>
                </a:solidFill>
                <a:latin typeface="Arimo"/>
                <a:ea typeface="Arimo"/>
                <a:cs typeface="Arimo"/>
                <a:sym typeface="Arimo"/>
              </a:rPr>
              <a:t>+ Các con thấy bức tranh thế nào? Có đẹp không?</a:t>
            </a:r>
          </a:p>
          <a:p>
            <a:pPr algn="ctr">
              <a:lnSpc>
                <a:spcPts val="3797"/>
              </a:lnSpc>
              <a:spcBef>
                <a:spcPct val="0"/>
              </a:spcBef>
            </a:pPr>
            <a:r>
              <a:rPr lang="en-US" sz="2712">
                <a:solidFill>
                  <a:srgbClr val="282323"/>
                </a:solidFill>
                <a:latin typeface="Arimo"/>
                <a:ea typeface="Arimo"/>
                <a:cs typeface="Arimo"/>
                <a:sym typeface="Arimo"/>
              </a:rPr>
              <a:t>+ Vậy các con đã sẵn sàng vẽ chưa?</a:t>
            </a:r>
          </a:p>
          <a:p>
            <a:pPr algn="ctr">
              <a:lnSpc>
                <a:spcPts val="3797"/>
              </a:lnSpc>
              <a:spcBef>
                <a:spcPct val="0"/>
              </a:spcBef>
            </a:pPr>
            <a:r>
              <a:rPr lang="en-US" sz="2712">
                <a:solidFill>
                  <a:srgbClr val="282323"/>
                </a:solidFill>
                <a:latin typeface="Arimo"/>
                <a:ea typeface="Arimo"/>
                <a:cs typeface="Arimo"/>
                <a:sym typeface="Arimo"/>
              </a:rPr>
              <a:t>- Củng cố lại cách cầm bút cho trẻ.</a:t>
            </a:r>
          </a:p>
          <a:p>
            <a:pPr algn="ctr">
              <a:lnSpc>
                <a:spcPts val="3797"/>
              </a:lnSpc>
              <a:spcBef>
                <a:spcPct val="0"/>
              </a:spcBef>
            </a:pPr>
            <a:r>
              <a:rPr lang="en-US" sz="2712">
                <a:solidFill>
                  <a:srgbClr val="282323"/>
                </a:solidFill>
                <a:latin typeface="Arimo"/>
                <a:ea typeface="Arimo"/>
                <a:cs typeface="Arimo"/>
                <a:sym typeface="Arimo"/>
              </a:rPr>
              <a:t>- Hướng cho trẻ vẽ, tô màu sáng tạo.</a:t>
            </a:r>
          </a:p>
          <a:p>
            <a:pPr algn="ctr">
              <a:lnSpc>
                <a:spcPts val="3797"/>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6F2E2"/>
        </a:solidFill>
      </p:bgPr>
    </p:bg>
    <p:spTree>
      <p:nvGrpSpPr>
        <p:cNvPr id="1" name=""/>
        <p:cNvGrpSpPr/>
        <p:nvPr/>
      </p:nvGrpSpPr>
      <p:grpSpPr>
        <a:xfrm>
          <a:off x="0" y="0"/>
          <a:ext cx="0" cy="0"/>
          <a:chOff x="0" y="0"/>
          <a:chExt cx="0" cy="0"/>
        </a:xfrm>
      </p:grpSpPr>
      <p:sp>
        <p:nvSpPr>
          <p:cNvPr name="Freeform 2" id="2"/>
          <p:cNvSpPr/>
          <p:nvPr/>
        </p:nvSpPr>
        <p:spPr>
          <a:xfrm flipH="false" flipV="false" rot="0">
            <a:off x="39349" y="-2535436"/>
            <a:ext cx="18104401" cy="18104401"/>
          </a:xfrm>
          <a:custGeom>
            <a:avLst/>
            <a:gdLst/>
            <a:ahLst/>
            <a:cxnLst/>
            <a:rect r="r" b="b" t="t" l="l"/>
            <a:pathLst>
              <a:path h="18104401" w="18104401">
                <a:moveTo>
                  <a:pt x="0" y="0"/>
                </a:moveTo>
                <a:lnTo>
                  <a:pt x="18104401" y="0"/>
                </a:lnTo>
                <a:lnTo>
                  <a:pt x="18104401" y="18104402"/>
                </a:lnTo>
                <a:lnTo>
                  <a:pt x="0" y="18104402"/>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00451" y="-172219"/>
            <a:ext cx="832741" cy="11006997"/>
            <a:chOff x="0" y="0"/>
            <a:chExt cx="219323" cy="2898962"/>
          </a:xfrm>
        </p:grpSpPr>
        <p:sp>
          <p:nvSpPr>
            <p:cNvPr name="Freeform 4" id="4"/>
            <p:cNvSpPr/>
            <p:nvPr/>
          </p:nvSpPr>
          <p:spPr>
            <a:xfrm flipH="false" flipV="false" rot="0">
              <a:off x="0" y="0"/>
              <a:ext cx="219323" cy="2898962"/>
            </a:xfrm>
            <a:custGeom>
              <a:avLst/>
              <a:gdLst/>
              <a:ahLst/>
              <a:cxnLst/>
              <a:rect r="r" b="b" t="t" l="l"/>
              <a:pathLst>
                <a:path h="2898962" w="219323">
                  <a:moveTo>
                    <a:pt x="0" y="0"/>
                  </a:moveTo>
                  <a:lnTo>
                    <a:pt x="219323" y="0"/>
                  </a:lnTo>
                  <a:lnTo>
                    <a:pt x="219323" y="2898962"/>
                  </a:lnTo>
                  <a:lnTo>
                    <a:pt x="0" y="2898962"/>
                  </a:lnTo>
                  <a:close/>
                </a:path>
              </a:pathLst>
            </a:custGeom>
            <a:solidFill>
              <a:srgbClr val="6A7D40"/>
            </a:solidFill>
          </p:spPr>
        </p:sp>
        <p:sp>
          <p:nvSpPr>
            <p:cNvPr name="TextBox 5" id="5"/>
            <p:cNvSpPr txBox="true"/>
            <p:nvPr/>
          </p:nvSpPr>
          <p:spPr>
            <a:xfrm>
              <a:off x="0" y="-47625"/>
              <a:ext cx="219323" cy="294658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7671542" y="-359998"/>
            <a:ext cx="832741" cy="11006997"/>
            <a:chOff x="0" y="0"/>
            <a:chExt cx="219323" cy="2898962"/>
          </a:xfrm>
        </p:grpSpPr>
        <p:sp>
          <p:nvSpPr>
            <p:cNvPr name="Freeform 7" id="7"/>
            <p:cNvSpPr/>
            <p:nvPr/>
          </p:nvSpPr>
          <p:spPr>
            <a:xfrm flipH="false" flipV="false" rot="0">
              <a:off x="0" y="0"/>
              <a:ext cx="219323" cy="2898962"/>
            </a:xfrm>
            <a:custGeom>
              <a:avLst/>
              <a:gdLst/>
              <a:ahLst/>
              <a:cxnLst/>
              <a:rect r="r" b="b" t="t" l="l"/>
              <a:pathLst>
                <a:path h="2898962" w="219323">
                  <a:moveTo>
                    <a:pt x="0" y="0"/>
                  </a:moveTo>
                  <a:lnTo>
                    <a:pt x="219323" y="0"/>
                  </a:lnTo>
                  <a:lnTo>
                    <a:pt x="219323" y="2898962"/>
                  </a:lnTo>
                  <a:lnTo>
                    <a:pt x="0" y="2898962"/>
                  </a:lnTo>
                  <a:close/>
                </a:path>
              </a:pathLst>
            </a:custGeom>
            <a:solidFill>
              <a:srgbClr val="6A7D40"/>
            </a:solidFill>
          </p:spPr>
        </p:sp>
        <p:sp>
          <p:nvSpPr>
            <p:cNvPr name="TextBox 8" id="8"/>
            <p:cNvSpPr txBox="true"/>
            <p:nvPr/>
          </p:nvSpPr>
          <p:spPr>
            <a:xfrm>
              <a:off x="0" y="-47625"/>
              <a:ext cx="219323" cy="2946587"/>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5400000">
            <a:off x="8795913" y="594734"/>
            <a:ext cx="832741" cy="18825468"/>
            <a:chOff x="0" y="0"/>
            <a:chExt cx="219323" cy="4958148"/>
          </a:xfrm>
        </p:grpSpPr>
        <p:sp>
          <p:nvSpPr>
            <p:cNvPr name="Freeform 10" id="10"/>
            <p:cNvSpPr/>
            <p:nvPr/>
          </p:nvSpPr>
          <p:spPr>
            <a:xfrm flipH="false" flipV="false" rot="0">
              <a:off x="0" y="0"/>
              <a:ext cx="219323" cy="4958148"/>
            </a:xfrm>
            <a:custGeom>
              <a:avLst/>
              <a:gdLst/>
              <a:ahLst/>
              <a:cxnLst/>
              <a:rect r="r" b="b" t="t" l="l"/>
              <a:pathLst>
                <a:path h="4958148" w="219323">
                  <a:moveTo>
                    <a:pt x="0" y="0"/>
                  </a:moveTo>
                  <a:lnTo>
                    <a:pt x="219323" y="0"/>
                  </a:lnTo>
                  <a:lnTo>
                    <a:pt x="219323" y="4958148"/>
                  </a:lnTo>
                  <a:lnTo>
                    <a:pt x="0" y="4958148"/>
                  </a:lnTo>
                  <a:close/>
                </a:path>
              </a:pathLst>
            </a:custGeom>
            <a:solidFill>
              <a:srgbClr val="6A7D40"/>
            </a:solidFill>
          </p:spPr>
        </p:sp>
        <p:sp>
          <p:nvSpPr>
            <p:cNvPr name="TextBox 11" id="11"/>
            <p:cNvSpPr txBox="true"/>
            <p:nvPr/>
          </p:nvSpPr>
          <p:spPr>
            <a:xfrm>
              <a:off x="0" y="-47625"/>
              <a:ext cx="219323" cy="500577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5400000">
            <a:off x="8675179" y="-9159057"/>
            <a:ext cx="832741" cy="18825468"/>
            <a:chOff x="0" y="0"/>
            <a:chExt cx="219323" cy="4958148"/>
          </a:xfrm>
        </p:grpSpPr>
        <p:sp>
          <p:nvSpPr>
            <p:cNvPr name="Freeform 13" id="13"/>
            <p:cNvSpPr/>
            <p:nvPr/>
          </p:nvSpPr>
          <p:spPr>
            <a:xfrm flipH="false" flipV="false" rot="0">
              <a:off x="0" y="0"/>
              <a:ext cx="219323" cy="4958148"/>
            </a:xfrm>
            <a:custGeom>
              <a:avLst/>
              <a:gdLst/>
              <a:ahLst/>
              <a:cxnLst/>
              <a:rect r="r" b="b" t="t" l="l"/>
              <a:pathLst>
                <a:path h="4958148" w="219323">
                  <a:moveTo>
                    <a:pt x="0" y="0"/>
                  </a:moveTo>
                  <a:lnTo>
                    <a:pt x="219323" y="0"/>
                  </a:lnTo>
                  <a:lnTo>
                    <a:pt x="219323" y="4958148"/>
                  </a:lnTo>
                  <a:lnTo>
                    <a:pt x="0" y="4958148"/>
                  </a:lnTo>
                  <a:close/>
                </a:path>
              </a:pathLst>
            </a:custGeom>
            <a:solidFill>
              <a:srgbClr val="6A7D40"/>
            </a:solidFill>
          </p:spPr>
        </p:sp>
        <p:sp>
          <p:nvSpPr>
            <p:cNvPr name="TextBox 14" id="14"/>
            <p:cNvSpPr txBox="true"/>
            <p:nvPr/>
          </p:nvSpPr>
          <p:spPr>
            <a:xfrm>
              <a:off x="0" y="-47625"/>
              <a:ext cx="219323" cy="5005773"/>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true" flipV="false" rot="0">
            <a:off x="-200451" y="7143832"/>
            <a:ext cx="4813030" cy="3143168"/>
          </a:xfrm>
          <a:custGeom>
            <a:avLst/>
            <a:gdLst/>
            <a:ahLst/>
            <a:cxnLst/>
            <a:rect r="r" b="b" t="t" l="l"/>
            <a:pathLst>
              <a:path h="3143168" w="4813030">
                <a:moveTo>
                  <a:pt x="4813031" y="0"/>
                </a:moveTo>
                <a:lnTo>
                  <a:pt x="0" y="0"/>
                </a:lnTo>
                <a:lnTo>
                  <a:pt x="0" y="3143168"/>
                </a:lnTo>
                <a:lnTo>
                  <a:pt x="4813031" y="3143168"/>
                </a:lnTo>
                <a:lnTo>
                  <a:pt x="481303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5342373" y="0"/>
            <a:ext cx="2945627" cy="2585335"/>
          </a:xfrm>
          <a:custGeom>
            <a:avLst/>
            <a:gdLst/>
            <a:ahLst/>
            <a:cxnLst/>
            <a:rect r="r" b="b" t="t" l="l"/>
            <a:pathLst>
              <a:path h="2585335" w="2945627">
                <a:moveTo>
                  <a:pt x="0" y="0"/>
                </a:moveTo>
                <a:lnTo>
                  <a:pt x="2945627" y="0"/>
                </a:lnTo>
                <a:lnTo>
                  <a:pt x="2945627" y="2585335"/>
                </a:lnTo>
                <a:lnTo>
                  <a:pt x="0" y="25853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7" id="17"/>
          <p:cNvSpPr txBox="true"/>
          <p:nvPr/>
        </p:nvSpPr>
        <p:spPr>
          <a:xfrm rot="0">
            <a:off x="3442333" y="904875"/>
            <a:ext cx="11298432" cy="1038225"/>
          </a:xfrm>
          <a:prstGeom prst="rect">
            <a:avLst/>
          </a:prstGeom>
        </p:spPr>
        <p:txBody>
          <a:bodyPr anchor="t" rtlCol="false" tIns="0" lIns="0" bIns="0" rIns="0">
            <a:spAutoFit/>
          </a:bodyPr>
          <a:lstStyle/>
          <a:p>
            <a:pPr algn="ctr">
              <a:lnSpc>
                <a:spcPts val="8400"/>
              </a:lnSpc>
              <a:spcBef>
                <a:spcPct val="0"/>
              </a:spcBef>
            </a:pPr>
            <a:r>
              <a:rPr lang="en-US" sz="6000">
                <a:solidFill>
                  <a:srgbClr val="6A7D40"/>
                </a:solidFill>
                <a:latin typeface="Paytone One"/>
                <a:ea typeface="Paytone One"/>
                <a:cs typeface="Paytone One"/>
                <a:sym typeface="Paytone One"/>
              </a:rPr>
              <a:t>THIẾT KẾ NGÔI NHÀ</a:t>
            </a:r>
          </a:p>
        </p:txBody>
      </p:sp>
      <p:sp>
        <p:nvSpPr>
          <p:cNvPr name="TextBox 18" id="18"/>
          <p:cNvSpPr txBox="true"/>
          <p:nvPr/>
        </p:nvSpPr>
        <p:spPr>
          <a:xfrm rot="0">
            <a:off x="2206065" y="2490085"/>
            <a:ext cx="14229209" cy="6858314"/>
          </a:xfrm>
          <a:prstGeom prst="rect">
            <a:avLst/>
          </a:prstGeom>
        </p:spPr>
        <p:txBody>
          <a:bodyPr anchor="t" rtlCol="false" tIns="0" lIns="0" bIns="0" rIns="0">
            <a:spAutoFit/>
          </a:bodyPr>
          <a:lstStyle/>
          <a:p>
            <a:pPr algn="ctr">
              <a:lnSpc>
                <a:spcPts val="5337"/>
              </a:lnSpc>
              <a:spcBef>
                <a:spcPct val="0"/>
              </a:spcBef>
            </a:pPr>
            <a:r>
              <a:rPr lang="en-US" sz="3812">
                <a:solidFill>
                  <a:srgbClr val="282323"/>
                </a:solidFill>
                <a:latin typeface="Arimo"/>
                <a:ea typeface="Arimo"/>
                <a:cs typeface="Arimo"/>
                <a:sym typeface="Arimo"/>
              </a:rPr>
              <a:t>- Cho trẻ ngồi về vị t</a:t>
            </a:r>
            <a:r>
              <a:rPr lang="en-US" sz="3812">
                <a:solidFill>
                  <a:srgbClr val="282323"/>
                </a:solidFill>
                <a:latin typeface="Arimo"/>
                <a:ea typeface="Arimo"/>
                <a:cs typeface="Arimo"/>
                <a:sym typeface="Arimo"/>
              </a:rPr>
              <a:t>rí</a:t>
            </a:r>
            <a:r>
              <a:rPr lang="en-US" sz="3812">
                <a:solidFill>
                  <a:srgbClr val="282323"/>
                </a:solidFill>
                <a:latin typeface="Arimo"/>
                <a:ea typeface="Arimo"/>
                <a:cs typeface="Arimo"/>
                <a:sym typeface="Arimo"/>
              </a:rPr>
              <a:t> và sáng tạo (Cô bật nhạc nền cho trẻ vẽ).</a:t>
            </a:r>
          </a:p>
          <a:p>
            <a:pPr algn="ctr">
              <a:lnSpc>
                <a:spcPts val="5337"/>
              </a:lnSpc>
              <a:spcBef>
                <a:spcPct val="0"/>
              </a:spcBef>
            </a:pPr>
            <a:r>
              <a:rPr lang="en-US" sz="3812">
                <a:solidFill>
                  <a:srgbClr val="282323"/>
                </a:solidFill>
                <a:latin typeface="Arimo"/>
                <a:ea typeface="Arimo"/>
                <a:cs typeface="Arimo"/>
                <a:sym typeface="Arimo"/>
              </a:rPr>
              <a:t>- Cô quan sát, động viên, giúp đỡ trẻ hoàn thành tác phẩm.</a:t>
            </a:r>
          </a:p>
          <a:p>
            <a:pPr algn="ctr">
              <a:lnSpc>
                <a:spcPts val="5337"/>
              </a:lnSpc>
              <a:spcBef>
                <a:spcPct val="0"/>
              </a:spcBef>
            </a:pPr>
            <a:r>
              <a:rPr lang="en-US" sz="3812">
                <a:solidFill>
                  <a:srgbClr val="282323"/>
                </a:solidFill>
                <a:latin typeface="Arimo"/>
                <a:ea typeface="Arimo"/>
                <a:cs typeface="Arimo"/>
                <a:sym typeface="Arimo"/>
              </a:rPr>
              <a:t>- Hết giờ, nhắc nhở trẻ dừng tay:</a:t>
            </a:r>
          </a:p>
          <a:p>
            <a:pPr algn="ctr">
              <a:lnSpc>
                <a:spcPts val="5337"/>
              </a:lnSpc>
              <a:spcBef>
                <a:spcPct val="0"/>
              </a:spcBef>
            </a:pPr>
            <a:r>
              <a:rPr lang="en-US" sz="3812">
                <a:solidFill>
                  <a:srgbClr val="282323"/>
                </a:solidFill>
                <a:latin typeface="Arimo"/>
                <a:ea typeface="Arimo"/>
                <a:cs typeface="Arimo"/>
                <a:sym typeface="Arimo"/>
              </a:rPr>
              <a:t>- Chúng mình vừa vẽ xong bức tranh gì?</a:t>
            </a:r>
          </a:p>
          <a:p>
            <a:pPr algn="ctr">
              <a:lnSpc>
                <a:spcPts val="5337"/>
              </a:lnSpc>
              <a:spcBef>
                <a:spcPct val="0"/>
              </a:spcBef>
            </a:pPr>
            <a:r>
              <a:rPr lang="en-US" sz="3812">
                <a:solidFill>
                  <a:srgbClr val="282323"/>
                </a:solidFill>
                <a:latin typeface="Arimo"/>
                <a:ea typeface="Arimo"/>
                <a:cs typeface="Arimo"/>
                <a:sym typeface="Arimo"/>
              </a:rPr>
              <a:t>- Cho trẻ chơi trò chơi: “Năm ngón tay nhúc nhích”.</a:t>
            </a:r>
          </a:p>
          <a:p>
            <a:pPr algn="ctr">
              <a:lnSpc>
                <a:spcPts val="5337"/>
              </a:lnSpc>
              <a:spcBef>
                <a:spcPct val="0"/>
              </a:spcBef>
            </a:pPr>
            <a:r>
              <a:rPr lang="en-US" sz="3812">
                <a:solidFill>
                  <a:srgbClr val="282323"/>
                </a:solidFill>
                <a:latin typeface="Arimo"/>
                <a:ea typeface="Arimo"/>
                <a:cs typeface="Arimo"/>
                <a:sym typeface="Arimo"/>
              </a:rPr>
              <a:t>+ Các con ơi! Bạn ngôi nhà có nói với cô rằng. Đã đến giờ bạn ngôi nhà đến lấy bản thiết kế rồi. Các con hãy màu mang bức tranh của mình lên trưng bày nào?</a:t>
            </a:r>
          </a:p>
          <a:p>
            <a:pPr algn="ctr">
              <a:lnSpc>
                <a:spcPts val="5337"/>
              </a:lnSpc>
              <a:spcBef>
                <a:spcPct val="0"/>
              </a:spcBef>
            </a:pPr>
            <a:r>
              <a:rPr lang="en-US" sz="3812">
                <a:solidFill>
                  <a:srgbClr val="282323"/>
                </a:solidFill>
                <a:latin typeface="Arimo"/>
                <a:ea typeface="Arimo"/>
                <a:cs typeface="Arimo"/>
                <a:sym typeface="Arimo"/>
              </a:rPr>
              <a:t>- Cô cho trẻ mang sản phẩm lên trưng bày.</a:t>
            </a:r>
          </a:p>
          <a:p>
            <a:pPr algn="ctr">
              <a:lnSpc>
                <a:spcPts val="6177"/>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6F2E2"/>
        </a:solidFill>
      </p:bgPr>
    </p:bg>
    <p:spTree>
      <p:nvGrpSpPr>
        <p:cNvPr id="1" name=""/>
        <p:cNvGrpSpPr/>
        <p:nvPr/>
      </p:nvGrpSpPr>
      <p:grpSpPr>
        <a:xfrm>
          <a:off x="0" y="0"/>
          <a:ext cx="0" cy="0"/>
          <a:chOff x="0" y="0"/>
          <a:chExt cx="0" cy="0"/>
        </a:xfrm>
      </p:grpSpPr>
      <p:sp>
        <p:nvSpPr>
          <p:cNvPr name="Freeform 2" id="2"/>
          <p:cNvSpPr/>
          <p:nvPr/>
        </p:nvSpPr>
        <p:spPr>
          <a:xfrm flipH="false" flipV="false" rot="0">
            <a:off x="39349" y="-2535436"/>
            <a:ext cx="18104401" cy="18104401"/>
          </a:xfrm>
          <a:custGeom>
            <a:avLst/>
            <a:gdLst/>
            <a:ahLst/>
            <a:cxnLst/>
            <a:rect r="r" b="b" t="t" l="l"/>
            <a:pathLst>
              <a:path h="18104401" w="18104401">
                <a:moveTo>
                  <a:pt x="0" y="0"/>
                </a:moveTo>
                <a:lnTo>
                  <a:pt x="18104401" y="0"/>
                </a:lnTo>
                <a:lnTo>
                  <a:pt x="18104401" y="18104402"/>
                </a:lnTo>
                <a:lnTo>
                  <a:pt x="0" y="18104402"/>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00451" y="-172219"/>
            <a:ext cx="832741" cy="11006997"/>
            <a:chOff x="0" y="0"/>
            <a:chExt cx="219323" cy="2898962"/>
          </a:xfrm>
        </p:grpSpPr>
        <p:sp>
          <p:nvSpPr>
            <p:cNvPr name="Freeform 4" id="4"/>
            <p:cNvSpPr/>
            <p:nvPr/>
          </p:nvSpPr>
          <p:spPr>
            <a:xfrm flipH="false" flipV="false" rot="0">
              <a:off x="0" y="0"/>
              <a:ext cx="219323" cy="2898962"/>
            </a:xfrm>
            <a:custGeom>
              <a:avLst/>
              <a:gdLst/>
              <a:ahLst/>
              <a:cxnLst/>
              <a:rect r="r" b="b" t="t" l="l"/>
              <a:pathLst>
                <a:path h="2898962" w="219323">
                  <a:moveTo>
                    <a:pt x="0" y="0"/>
                  </a:moveTo>
                  <a:lnTo>
                    <a:pt x="219323" y="0"/>
                  </a:lnTo>
                  <a:lnTo>
                    <a:pt x="219323" y="2898962"/>
                  </a:lnTo>
                  <a:lnTo>
                    <a:pt x="0" y="2898962"/>
                  </a:lnTo>
                  <a:close/>
                </a:path>
              </a:pathLst>
            </a:custGeom>
            <a:solidFill>
              <a:srgbClr val="6A7D40"/>
            </a:solidFill>
          </p:spPr>
        </p:sp>
        <p:sp>
          <p:nvSpPr>
            <p:cNvPr name="TextBox 5" id="5"/>
            <p:cNvSpPr txBox="true"/>
            <p:nvPr/>
          </p:nvSpPr>
          <p:spPr>
            <a:xfrm>
              <a:off x="0" y="-47625"/>
              <a:ext cx="219323" cy="294658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7671542" y="-359998"/>
            <a:ext cx="832741" cy="11006997"/>
            <a:chOff x="0" y="0"/>
            <a:chExt cx="219323" cy="2898962"/>
          </a:xfrm>
        </p:grpSpPr>
        <p:sp>
          <p:nvSpPr>
            <p:cNvPr name="Freeform 7" id="7"/>
            <p:cNvSpPr/>
            <p:nvPr/>
          </p:nvSpPr>
          <p:spPr>
            <a:xfrm flipH="false" flipV="false" rot="0">
              <a:off x="0" y="0"/>
              <a:ext cx="219323" cy="2898962"/>
            </a:xfrm>
            <a:custGeom>
              <a:avLst/>
              <a:gdLst/>
              <a:ahLst/>
              <a:cxnLst/>
              <a:rect r="r" b="b" t="t" l="l"/>
              <a:pathLst>
                <a:path h="2898962" w="219323">
                  <a:moveTo>
                    <a:pt x="0" y="0"/>
                  </a:moveTo>
                  <a:lnTo>
                    <a:pt x="219323" y="0"/>
                  </a:lnTo>
                  <a:lnTo>
                    <a:pt x="219323" y="2898962"/>
                  </a:lnTo>
                  <a:lnTo>
                    <a:pt x="0" y="2898962"/>
                  </a:lnTo>
                  <a:close/>
                </a:path>
              </a:pathLst>
            </a:custGeom>
            <a:solidFill>
              <a:srgbClr val="6A7D40"/>
            </a:solidFill>
          </p:spPr>
        </p:sp>
        <p:sp>
          <p:nvSpPr>
            <p:cNvPr name="TextBox 8" id="8"/>
            <p:cNvSpPr txBox="true"/>
            <p:nvPr/>
          </p:nvSpPr>
          <p:spPr>
            <a:xfrm>
              <a:off x="0" y="-47625"/>
              <a:ext cx="219323" cy="2946587"/>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5400000">
            <a:off x="8795913" y="594734"/>
            <a:ext cx="832741" cy="18825468"/>
            <a:chOff x="0" y="0"/>
            <a:chExt cx="219323" cy="4958148"/>
          </a:xfrm>
        </p:grpSpPr>
        <p:sp>
          <p:nvSpPr>
            <p:cNvPr name="Freeform 10" id="10"/>
            <p:cNvSpPr/>
            <p:nvPr/>
          </p:nvSpPr>
          <p:spPr>
            <a:xfrm flipH="false" flipV="false" rot="0">
              <a:off x="0" y="0"/>
              <a:ext cx="219323" cy="4958148"/>
            </a:xfrm>
            <a:custGeom>
              <a:avLst/>
              <a:gdLst/>
              <a:ahLst/>
              <a:cxnLst/>
              <a:rect r="r" b="b" t="t" l="l"/>
              <a:pathLst>
                <a:path h="4958148" w="219323">
                  <a:moveTo>
                    <a:pt x="0" y="0"/>
                  </a:moveTo>
                  <a:lnTo>
                    <a:pt x="219323" y="0"/>
                  </a:lnTo>
                  <a:lnTo>
                    <a:pt x="219323" y="4958148"/>
                  </a:lnTo>
                  <a:lnTo>
                    <a:pt x="0" y="4958148"/>
                  </a:lnTo>
                  <a:close/>
                </a:path>
              </a:pathLst>
            </a:custGeom>
            <a:solidFill>
              <a:srgbClr val="6A7D40"/>
            </a:solidFill>
          </p:spPr>
        </p:sp>
        <p:sp>
          <p:nvSpPr>
            <p:cNvPr name="TextBox 11" id="11"/>
            <p:cNvSpPr txBox="true"/>
            <p:nvPr/>
          </p:nvSpPr>
          <p:spPr>
            <a:xfrm>
              <a:off x="0" y="-47625"/>
              <a:ext cx="219323" cy="500577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5400000">
            <a:off x="8675179" y="-9159057"/>
            <a:ext cx="832741" cy="18825468"/>
            <a:chOff x="0" y="0"/>
            <a:chExt cx="219323" cy="4958148"/>
          </a:xfrm>
        </p:grpSpPr>
        <p:sp>
          <p:nvSpPr>
            <p:cNvPr name="Freeform 13" id="13"/>
            <p:cNvSpPr/>
            <p:nvPr/>
          </p:nvSpPr>
          <p:spPr>
            <a:xfrm flipH="false" flipV="false" rot="0">
              <a:off x="0" y="0"/>
              <a:ext cx="219323" cy="4958148"/>
            </a:xfrm>
            <a:custGeom>
              <a:avLst/>
              <a:gdLst/>
              <a:ahLst/>
              <a:cxnLst/>
              <a:rect r="r" b="b" t="t" l="l"/>
              <a:pathLst>
                <a:path h="4958148" w="219323">
                  <a:moveTo>
                    <a:pt x="0" y="0"/>
                  </a:moveTo>
                  <a:lnTo>
                    <a:pt x="219323" y="0"/>
                  </a:lnTo>
                  <a:lnTo>
                    <a:pt x="219323" y="4958148"/>
                  </a:lnTo>
                  <a:lnTo>
                    <a:pt x="0" y="4958148"/>
                  </a:lnTo>
                  <a:close/>
                </a:path>
              </a:pathLst>
            </a:custGeom>
            <a:solidFill>
              <a:srgbClr val="6A7D40"/>
            </a:solidFill>
          </p:spPr>
        </p:sp>
        <p:sp>
          <p:nvSpPr>
            <p:cNvPr name="TextBox 14" id="14"/>
            <p:cNvSpPr txBox="true"/>
            <p:nvPr/>
          </p:nvSpPr>
          <p:spPr>
            <a:xfrm>
              <a:off x="0" y="-47625"/>
              <a:ext cx="219323" cy="5005773"/>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true" flipV="false" rot="0">
            <a:off x="-200451" y="7143832"/>
            <a:ext cx="4813030" cy="3143168"/>
          </a:xfrm>
          <a:custGeom>
            <a:avLst/>
            <a:gdLst/>
            <a:ahLst/>
            <a:cxnLst/>
            <a:rect r="r" b="b" t="t" l="l"/>
            <a:pathLst>
              <a:path h="3143168" w="4813030">
                <a:moveTo>
                  <a:pt x="4813031" y="0"/>
                </a:moveTo>
                <a:lnTo>
                  <a:pt x="0" y="0"/>
                </a:lnTo>
                <a:lnTo>
                  <a:pt x="0" y="3143168"/>
                </a:lnTo>
                <a:lnTo>
                  <a:pt x="4813031" y="3143168"/>
                </a:lnTo>
                <a:lnTo>
                  <a:pt x="481303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5342373" y="0"/>
            <a:ext cx="2945627" cy="2585335"/>
          </a:xfrm>
          <a:custGeom>
            <a:avLst/>
            <a:gdLst/>
            <a:ahLst/>
            <a:cxnLst/>
            <a:rect r="r" b="b" t="t" l="l"/>
            <a:pathLst>
              <a:path h="2585335" w="2945627">
                <a:moveTo>
                  <a:pt x="0" y="0"/>
                </a:moveTo>
                <a:lnTo>
                  <a:pt x="2945627" y="0"/>
                </a:lnTo>
                <a:lnTo>
                  <a:pt x="2945627" y="2585335"/>
                </a:lnTo>
                <a:lnTo>
                  <a:pt x="0" y="25853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7" id="17"/>
          <p:cNvSpPr txBox="true"/>
          <p:nvPr/>
        </p:nvSpPr>
        <p:spPr>
          <a:xfrm rot="0">
            <a:off x="3442333" y="904875"/>
            <a:ext cx="11298432" cy="1038225"/>
          </a:xfrm>
          <a:prstGeom prst="rect">
            <a:avLst/>
          </a:prstGeom>
        </p:spPr>
        <p:txBody>
          <a:bodyPr anchor="t" rtlCol="false" tIns="0" lIns="0" bIns="0" rIns="0">
            <a:spAutoFit/>
          </a:bodyPr>
          <a:lstStyle/>
          <a:p>
            <a:pPr algn="ctr">
              <a:lnSpc>
                <a:spcPts val="8400"/>
              </a:lnSpc>
              <a:spcBef>
                <a:spcPct val="0"/>
              </a:spcBef>
            </a:pPr>
            <a:r>
              <a:rPr lang="en-US" sz="6000">
                <a:solidFill>
                  <a:srgbClr val="6A7D40"/>
                </a:solidFill>
                <a:latin typeface="Paytone One"/>
                <a:ea typeface="Paytone One"/>
                <a:cs typeface="Paytone One"/>
                <a:sym typeface="Paytone One"/>
              </a:rPr>
              <a:t>ĐÁNH GIÁ</a:t>
            </a:r>
          </a:p>
        </p:txBody>
      </p:sp>
      <p:sp>
        <p:nvSpPr>
          <p:cNvPr name="TextBox 18" id="18"/>
          <p:cNvSpPr txBox="true"/>
          <p:nvPr/>
        </p:nvSpPr>
        <p:spPr>
          <a:xfrm rot="0">
            <a:off x="2416570" y="2480560"/>
            <a:ext cx="14229209" cy="773744"/>
          </a:xfrm>
          <a:prstGeom prst="rect">
            <a:avLst/>
          </a:prstGeom>
        </p:spPr>
        <p:txBody>
          <a:bodyPr anchor="t" rtlCol="false" tIns="0" lIns="0" bIns="0" rIns="0">
            <a:spAutoFit/>
          </a:bodyPr>
          <a:lstStyle/>
          <a:p>
            <a:pPr algn="l">
              <a:lnSpc>
                <a:spcPts val="6177"/>
              </a:lnSpc>
              <a:spcBef>
                <a:spcPct val="0"/>
              </a:spcBef>
            </a:pPr>
            <a:r>
              <a:rPr lang="en-US" sz="4412">
                <a:solidFill>
                  <a:srgbClr val="282323"/>
                </a:solidFill>
                <a:latin typeface="Arimo"/>
                <a:ea typeface="Arimo"/>
                <a:cs typeface="Arimo"/>
                <a:sym typeface="Arimo"/>
              </a:rPr>
              <a:t> * GV cho trẻ đưa lên giá sản phẩm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6F2E2"/>
        </a:solidFill>
      </p:bgPr>
    </p:bg>
    <p:spTree>
      <p:nvGrpSpPr>
        <p:cNvPr id="1" name=""/>
        <p:cNvGrpSpPr/>
        <p:nvPr/>
      </p:nvGrpSpPr>
      <p:grpSpPr>
        <a:xfrm>
          <a:off x="0" y="0"/>
          <a:ext cx="0" cy="0"/>
          <a:chOff x="0" y="0"/>
          <a:chExt cx="0" cy="0"/>
        </a:xfrm>
      </p:grpSpPr>
      <p:sp>
        <p:nvSpPr>
          <p:cNvPr name="Freeform 2" id="2"/>
          <p:cNvSpPr/>
          <p:nvPr/>
        </p:nvSpPr>
        <p:spPr>
          <a:xfrm flipH="false" flipV="false" rot="0">
            <a:off x="91799" y="-746138"/>
            <a:ext cx="18104401" cy="18104401"/>
          </a:xfrm>
          <a:custGeom>
            <a:avLst/>
            <a:gdLst/>
            <a:ahLst/>
            <a:cxnLst/>
            <a:rect r="r" b="b" t="t" l="l"/>
            <a:pathLst>
              <a:path h="18104401" w="18104401">
                <a:moveTo>
                  <a:pt x="0" y="0"/>
                </a:moveTo>
                <a:lnTo>
                  <a:pt x="18104402" y="0"/>
                </a:lnTo>
                <a:lnTo>
                  <a:pt x="18104402" y="18104401"/>
                </a:lnTo>
                <a:lnTo>
                  <a:pt x="0" y="18104401"/>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00451" y="-172219"/>
            <a:ext cx="832741" cy="11006997"/>
            <a:chOff x="0" y="0"/>
            <a:chExt cx="219323" cy="2898962"/>
          </a:xfrm>
        </p:grpSpPr>
        <p:sp>
          <p:nvSpPr>
            <p:cNvPr name="Freeform 4" id="4"/>
            <p:cNvSpPr/>
            <p:nvPr/>
          </p:nvSpPr>
          <p:spPr>
            <a:xfrm flipH="false" flipV="false" rot="0">
              <a:off x="0" y="0"/>
              <a:ext cx="219323" cy="2898962"/>
            </a:xfrm>
            <a:custGeom>
              <a:avLst/>
              <a:gdLst/>
              <a:ahLst/>
              <a:cxnLst/>
              <a:rect r="r" b="b" t="t" l="l"/>
              <a:pathLst>
                <a:path h="2898962" w="219323">
                  <a:moveTo>
                    <a:pt x="0" y="0"/>
                  </a:moveTo>
                  <a:lnTo>
                    <a:pt x="219323" y="0"/>
                  </a:lnTo>
                  <a:lnTo>
                    <a:pt x="219323" y="2898962"/>
                  </a:lnTo>
                  <a:lnTo>
                    <a:pt x="0" y="2898962"/>
                  </a:lnTo>
                  <a:close/>
                </a:path>
              </a:pathLst>
            </a:custGeom>
            <a:solidFill>
              <a:srgbClr val="6A7D40"/>
            </a:solidFill>
          </p:spPr>
        </p:sp>
        <p:sp>
          <p:nvSpPr>
            <p:cNvPr name="TextBox 5" id="5"/>
            <p:cNvSpPr txBox="true"/>
            <p:nvPr/>
          </p:nvSpPr>
          <p:spPr>
            <a:xfrm>
              <a:off x="0" y="-47625"/>
              <a:ext cx="219323" cy="294658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7671542" y="-359998"/>
            <a:ext cx="832741" cy="11006997"/>
            <a:chOff x="0" y="0"/>
            <a:chExt cx="219323" cy="2898962"/>
          </a:xfrm>
        </p:grpSpPr>
        <p:sp>
          <p:nvSpPr>
            <p:cNvPr name="Freeform 7" id="7"/>
            <p:cNvSpPr/>
            <p:nvPr/>
          </p:nvSpPr>
          <p:spPr>
            <a:xfrm flipH="false" flipV="false" rot="0">
              <a:off x="0" y="0"/>
              <a:ext cx="219323" cy="2898962"/>
            </a:xfrm>
            <a:custGeom>
              <a:avLst/>
              <a:gdLst/>
              <a:ahLst/>
              <a:cxnLst/>
              <a:rect r="r" b="b" t="t" l="l"/>
              <a:pathLst>
                <a:path h="2898962" w="219323">
                  <a:moveTo>
                    <a:pt x="0" y="0"/>
                  </a:moveTo>
                  <a:lnTo>
                    <a:pt x="219323" y="0"/>
                  </a:lnTo>
                  <a:lnTo>
                    <a:pt x="219323" y="2898962"/>
                  </a:lnTo>
                  <a:lnTo>
                    <a:pt x="0" y="2898962"/>
                  </a:lnTo>
                  <a:close/>
                </a:path>
              </a:pathLst>
            </a:custGeom>
            <a:solidFill>
              <a:srgbClr val="6A7D40"/>
            </a:solidFill>
          </p:spPr>
        </p:sp>
        <p:sp>
          <p:nvSpPr>
            <p:cNvPr name="TextBox 8" id="8"/>
            <p:cNvSpPr txBox="true"/>
            <p:nvPr/>
          </p:nvSpPr>
          <p:spPr>
            <a:xfrm>
              <a:off x="0" y="-47625"/>
              <a:ext cx="219323" cy="2946587"/>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5400000">
            <a:off x="8743814" y="590260"/>
            <a:ext cx="936939" cy="18825468"/>
            <a:chOff x="0" y="0"/>
            <a:chExt cx="246766" cy="4958148"/>
          </a:xfrm>
        </p:grpSpPr>
        <p:sp>
          <p:nvSpPr>
            <p:cNvPr name="Freeform 10" id="10"/>
            <p:cNvSpPr/>
            <p:nvPr/>
          </p:nvSpPr>
          <p:spPr>
            <a:xfrm flipH="false" flipV="false" rot="0">
              <a:off x="0" y="0"/>
              <a:ext cx="246766" cy="4958148"/>
            </a:xfrm>
            <a:custGeom>
              <a:avLst/>
              <a:gdLst/>
              <a:ahLst/>
              <a:cxnLst/>
              <a:rect r="r" b="b" t="t" l="l"/>
              <a:pathLst>
                <a:path h="4958148" w="246766">
                  <a:moveTo>
                    <a:pt x="0" y="0"/>
                  </a:moveTo>
                  <a:lnTo>
                    <a:pt x="246766" y="0"/>
                  </a:lnTo>
                  <a:lnTo>
                    <a:pt x="246766" y="4958148"/>
                  </a:lnTo>
                  <a:lnTo>
                    <a:pt x="0" y="4958148"/>
                  </a:lnTo>
                  <a:close/>
                </a:path>
              </a:pathLst>
            </a:custGeom>
            <a:solidFill>
              <a:srgbClr val="6A7D40"/>
            </a:solidFill>
          </p:spPr>
        </p:sp>
        <p:sp>
          <p:nvSpPr>
            <p:cNvPr name="TextBox 11" id="11"/>
            <p:cNvSpPr txBox="true"/>
            <p:nvPr/>
          </p:nvSpPr>
          <p:spPr>
            <a:xfrm>
              <a:off x="0" y="-47625"/>
              <a:ext cx="246766" cy="500577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5400000">
            <a:off x="8675179" y="-9216207"/>
            <a:ext cx="832741" cy="18825468"/>
            <a:chOff x="0" y="0"/>
            <a:chExt cx="219323" cy="4958148"/>
          </a:xfrm>
        </p:grpSpPr>
        <p:sp>
          <p:nvSpPr>
            <p:cNvPr name="Freeform 13" id="13"/>
            <p:cNvSpPr/>
            <p:nvPr/>
          </p:nvSpPr>
          <p:spPr>
            <a:xfrm flipH="false" flipV="false" rot="0">
              <a:off x="0" y="0"/>
              <a:ext cx="219323" cy="4958148"/>
            </a:xfrm>
            <a:custGeom>
              <a:avLst/>
              <a:gdLst/>
              <a:ahLst/>
              <a:cxnLst/>
              <a:rect r="r" b="b" t="t" l="l"/>
              <a:pathLst>
                <a:path h="4958148" w="219323">
                  <a:moveTo>
                    <a:pt x="0" y="0"/>
                  </a:moveTo>
                  <a:lnTo>
                    <a:pt x="219323" y="0"/>
                  </a:lnTo>
                  <a:lnTo>
                    <a:pt x="219323" y="4958148"/>
                  </a:lnTo>
                  <a:lnTo>
                    <a:pt x="0" y="4958148"/>
                  </a:lnTo>
                  <a:close/>
                </a:path>
              </a:pathLst>
            </a:custGeom>
            <a:solidFill>
              <a:srgbClr val="6A7D40"/>
            </a:solidFill>
          </p:spPr>
        </p:sp>
        <p:sp>
          <p:nvSpPr>
            <p:cNvPr name="TextBox 14" id="14"/>
            <p:cNvSpPr txBox="true"/>
            <p:nvPr/>
          </p:nvSpPr>
          <p:spPr>
            <a:xfrm>
              <a:off x="0" y="-47625"/>
              <a:ext cx="219323" cy="5005773"/>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3494784" y="2793400"/>
            <a:ext cx="11298432" cy="2350100"/>
          </a:xfrm>
          <a:prstGeom prst="rect">
            <a:avLst/>
          </a:prstGeom>
        </p:spPr>
        <p:txBody>
          <a:bodyPr anchor="t" rtlCol="false" tIns="0" lIns="0" bIns="0" rIns="0">
            <a:spAutoFit/>
          </a:bodyPr>
          <a:lstStyle/>
          <a:p>
            <a:pPr algn="ctr">
              <a:lnSpc>
                <a:spcPts val="19039"/>
              </a:lnSpc>
              <a:spcBef>
                <a:spcPct val="0"/>
              </a:spcBef>
            </a:pPr>
            <a:r>
              <a:rPr lang="en-US" sz="13599" spc="1495">
                <a:solidFill>
                  <a:srgbClr val="6A7D40"/>
                </a:solidFill>
                <a:latin typeface="Chewy"/>
                <a:ea typeface="Chewy"/>
                <a:cs typeface="Chewy"/>
                <a:sym typeface="Chewy"/>
              </a:rPr>
              <a:t>THANK YOU</a:t>
            </a:r>
          </a:p>
        </p:txBody>
      </p:sp>
      <p:sp>
        <p:nvSpPr>
          <p:cNvPr name="Freeform 16" id="16"/>
          <p:cNvSpPr/>
          <p:nvPr/>
        </p:nvSpPr>
        <p:spPr>
          <a:xfrm flipH="false" flipV="false" rot="-1033341">
            <a:off x="180117" y="38471"/>
            <a:ext cx="1579314" cy="1455840"/>
          </a:xfrm>
          <a:custGeom>
            <a:avLst/>
            <a:gdLst/>
            <a:ahLst/>
            <a:cxnLst/>
            <a:rect r="r" b="b" t="t" l="l"/>
            <a:pathLst>
              <a:path h="1455840" w="1579314">
                <a:moveTo>
                  <a:pt x="0" y="0"/>
                </a:moveTo>
                <a:lnTo>
                  <a:pt x="1579314" y="0"/>
                </a:lnTo>
                <a:lnTo>
                  <a:pt x="1579314" y="1455840"/>
                </a:lnTo>
                <a:lnTo>
                  <a:pt x="0" y="14558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2099411">
            <a:off x="1663693" y="656866"/>
            <a:ext cx="1515120" cy="1396665"/>
          </a:xfrm>
          <a:custGeom>
            <a:avLst/>
            <a:gdLst/>
            <a:ahLst/>
            <a:cxnLst/>
            <a:rect r="r" b="b" t="t" l="l"/>
            <a:pathLst>
              <a:path h="1396665" w="1515120">
                <a:moveTo>
                  <a:pt x="0" y="0"/>
                </a:moveTo>
                <a:lnTo>
                  <a:pt x="1515120" y="0"/>
                </a:lnTo>
                <a:lnTo>
                  <a:pt x="1515120" y="1396665"/>
                </a:lnTo>
                <a:lnTo>
                  <a:pt x="0" y="13966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11288927" y="6052975"/>
            <a:ext cx="6567900" cy="4114800"/>
          </a:xfrm>
          <a:custGeom>
            <a:avLst/>
            <a:gdLst/>
            <a:ahLst/>
            <a:cxnLst/>
            <a:rect r="r" b="b" t="t" l="l"/>
            <a:pathLst>
              <a:path h="4114800" w="6567900">
                <a:moveTo>
                  <a:pt x="0" y="0"/>
                </a:moveTo>
                <a:lnTo>
                  <a:pt x="6567900" y="0"/>
                </a:lnTo>
                <a:lnTo>
                  <a:pt x="65679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9" id="19"/>
          <p:cNvGrpSpPr/>
          <p:nvPr/>
        </p:nvGrpSpPr>
        <p:grpSpPr>
          <a:xfrm rot="0">
            <a:off x="13046567" y="8110375"/>
            <a:ext cx="952238" cy="952238"/>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86048"/>
            </a:solidFill>
          </p:spPr>
        </p:sp>
        <p:sp>
          <p:nvSpPr>
            <p:cNvPr name="TextBox 21" id="21"/>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DAGlCSqEu_Q</dc:identifier>
  <dcterms:modified xsi:type="dcterms:W3CDTF">2011-08-01T06:04:30Z</dcterms:modified>
  <cp:revision>1</cp:revision>
  <dc:title>UBND THỊ XÃ BUÔN HỒ TRƯỜNG MẪU GIÁO HOA SỮA</dc:title>
</cp:coreProperties>
</file>