
<file path=[Content_Types].xml><?xml version="1.0" encoding="utf-8"?>
<Types xmlns="http://schemas.openxmlformats.org/package/2006/content-types">
  <Default ContentType="application/x-fontdata" Extension="fntdata"/>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embedTrueTypeFonts="true">
  <p:sldMasterIdLst>
    <p:sldMasterId id="2147483648" r:id="rId1"/>
  </p:sldMasterIdLst>
  <p:sldIdLst>
    <p:sldId id="256" r:id="rId6"/>
    <p:sldId id="257" r:id="rId7"/>
    <p:sldId id="258" r:id="rId8"/>
    <p:sldId id="259" r:id="rId9"/>
    <p:sldId id="260" r:id="rId10"/>
    <p:sldId id="261" r:id="rId11"/>
    <p:sldId id="262" r:id="rId12"/>
  </p:sldIdLst>
  <p:sldSz cx="18288000" cy="10287000"/>
  <p:notesSz cx="6858000" cy="9144000"/>
  <p:embeddedFontLst>
    <p:embeddedFont>
      <p:font typeface="Paytone One" charset="1" panose="00000500000000000000"/>
      <p:regular r:id="rId13"/>
    </p:embeddedFont>
    <p:embeddedFont>
      <p:font typeface="Dosis Bold" charset="1" panose="02010803020202060003"/>
      <p:regular r:id="rId14"/>
    </p:embeddedFont>
    <p:embeddedFont>
      <p:font typeface="Arimo" charset="1" panose="020B0604020202020204"/>
      <p:regular r:id="rId15"/>
    </p:embeddedFont>
    <p:embeddedFont>
      <p:font typeface="Dingos Stamp" charset="1" panose="03000A02040400000004"/>
      <p:regular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fonts/font13.fntdata" Type="http://schemas.openxmlformats.org/officeDocument/2006/relationships/font"/><Relationship Id="rId14" Target="fonts/font14.fntdata" Type="http://schemas.openxmlformats.org/officeDocument/2006/relationships/font"/><Relationship Id="rId15" Target="fonts/font15.fntdata" Type="http://schemas.openxmlformats.org/officeDocument/2006/relationships/font"/><Relationship Id="rId16" Target="fonts/font16.fntdata" Type="http://schemas.openxmlformats.org/officeDocument/2006/relationships/font"/><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1.png" Type="http://schemas.openxmlformats.org/officeDocument/2006/relationships/image"/><Relationship Id="rId3" Target="../media/image2.svg" Type="http://schemas.openxmlformats.org/officeDocument/2006/relationships/image"/><Relationship Id="rId4" Target="../media/image3.png" Type="http://schemas.openxmlformats.org/officeDocument/2006/relationships/image"/><Relationship Id="rId5" Target="../media/image4.png" Type="http://schemas.openxmlformats.org/officeDocument/2006/relationships/image"/><Relationship Id="rId6" Target="../media/image5.svg" Type="http://schemas.openxmlformats.org/officeDocument/2006/relationships/image"/><Relationship Id="rId7" Target="../media/image6.png" Type="http://schemas.openxmlformats.org/officeDocument/2006/relationships/image"/><Relationship Id="rId8" Target="../media/image7.sv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png" Type="http://schemas.openxmlformats.org/officeDocument/2006/relationships/image"/><Relationship Id="rId4" Target="../media/image5.svg" Type="http://schemas.openxmlformats.org/officeDocument/2006/relationships/image"/><Relationship Id="rId5" Target="../media/image6.png" Type="http://schemas.openxmlformats.org/officeDocument/2006/relationships/image"/><Relationship Id="rId6" Target="../media/image7.sv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png" Type="http://schemas.openxmlformats.org/officeDocument/2006/relationships/image"/><Relationship Id="rId4" Target="../media/image5.svg" Type="http://schemas.openxmlformats.org/officeDocument/2006/relationships/image"/><Relationship Id="rId5" Target="../media/image6.png" Type="http://schemas.openxmlformats.org/officeDocument/2006/relationships/image"/><Relationship Id="rId6" Target="../media/image7.svg" Type="http://schemas.openxmlformats.org/officeDocument/2006/relationships/imag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png" Type="http://schemas.openxmlformats.org/officeDocument/2006/relationships/image"/><Relationship Id="rId4" Target="../media/image5.svg" Type="http://schemas.openxmlformats.org/officeDocument/2006/relationships/image"/><Relationship Id="rId5" Target="../media/image6.png" Type="http://schemas.openxmlformats.org/officeDocument/2006/relationships/image"/><Relationship Id="rId6" Target="../media/image7.svg" Type="http://schemas.openxmlformats.org/officeDocument/2006/relationships/imag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png" Type="http://schemas.openxmlformats.org/officeDocument/2006/relationships/image"/><Relationship Id="rId4" Target="../media/image5.svg" Type="http://schemas.openxmlformats.org/officeDocument/2006/relationships/image"/><Relationship Id="rId5" Target="../media/image6.png" Type="http://schemas.openxmlformats.org/officeDocument/2006/relationships/image"/><Relationship Id="rId6" Target="../media/image7.svg" Type="http://schemas.openxmlformats.org/officeDocument/2006/relationships/imag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media/image3.png" Type="http://schemas.openxmlformats.org/officeDocument/2006/relationships/image"/><Relationship Id="rId3" Target="../media/image4.png" Type="http://schemas.openxmlformats.org/officeDocument/2006/relationships/image"/><Relationship Id="rId4" Target="../media/image5.svg" Type="http://schemas.openxmlformats.org/officeDocument/2006/relationships/image"/><Relationship Id="rId5" Target="../media/image6.png" Type="http://schemas.openxmlformats.org/officeDocument/2006/relationships/image"/><Relationship Id="rId6" Target="../media/image7.svg" Type="http://schemas.openxmlformats.org/officeDocument/2006/relationships/imag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10" Target="../media/image7.svg" Type="http://schemas.openxmlformats.org/officeDocument/2006/relationships/image"/><Relationship Id="rId2" Target="../media/image1.png" Type="http://schemas.openxmlformats.org/officeDocument/2006/relationships/image"/><Relationship Id="rId3" Target="../media/image2.svg" Type="http://schemas.openxmlformats.org/officeDocument/2006/relationships/image"/><Relationship Id="rId4" Target="../media/image8.png" Type="http://schemas.openxmlformats.org/officeDocument/2006/relationships/image"/><Relationship Id="rId5" Target="../media/image9.svg" Type="http://schemas.openxmlformats.org/officeDocument/2006/relationships/image"/><Relationship Id="rId6" Target="../media/image3.png" Type="http://schemas.openxmlformats.org/officeDocument/2006/relationships/image"/><Relationship Id="rId7" Target="../media/image4.png" Type="http://schemas.openxmlformats.org/officeDocument/2006/relationships/image"/><Relationship Id="rId8" Target="../media/image5.svg" Type="http://schemas.openxmlformats.org/officeDocument/2006/relationships/image"/><Relationship Id="rId9" Target="../media/image6.png" Type="http://schemas.openxmlformats.org/officeDocument/2006/relationships/image"/></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FF5C7"/>
        </a:solidFill>
      </p:bgPr>
    </p:bg>
    <p:spTree>
      <p:nvGrpSpPr>
        <p:cNvPr id="1" name=""/>
        <p:cNvGrpSpPr/>
        <p:nvPr/>
      </p:nvGrpSpPr>
      <p:grpSpPr>
        <a:xfrm>
          <a:off x="0" y="0"/>
          <a:ext cx="0" cy="0"/>
          <a:chOff x="0" y="0"/>
          <a:chExt cx="0" cy="0"/>
        </a:xfrm>
      </p:grpSpPr>
      <p:sp>
        <p:nvSpPr>
          <p:cNvPr name="Freeform 2" id="2"/>
          <p:cNvSpPr/>
          <p:nvPr/>
        </p:nvSpPr>
        <p:spPr>
          <a:xfrm flipH="false" flipV="false" rot="-5400000">
            <a:off x="2691089" y="-2971800"/>
            <a:ext cx="12788360" cy="16230600"/>
          </a:xfrm>
          <a:custGeom>
            <a:avLst/>
            <a:gdLst/>
            <a:ahLst/>
            <a:cxnLst/>
            <a:rect r="r" b="b" t="t" l="l"/>
            <a:pathLst>
              <a:path h="16230600" w="12788360">
                <a:moveTo>
                  <a:pt x="0" y="0"/>
                </a:moveTo>
                <a:lnTo>
                  <a:pt x="12788361" y="0"/>
                </a:lnTo>
                <a:lnTo>
                  <a:pt x="12788361" y="16230600"/>
                </a:lnTo>
                <a:lnTo>
                  <a:pt x="0" y="162306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0">
            <a:off x="0" y="0"/>
            <a:ext cx="9144000" cy="2254746"/>
          </a:xfrm>
          <a:custGeom>
            <a:avLst/>
            <a:gdLst/>
            <a:ahLst/>
            <a:cxnLst/>
            <a:rect r="r" b="b" t="t" l="l"/>
            <a:pathLst>
              <a:path h="2254746" w="9144000">
                <a:moveTo>
                  <a:pt x="0" y="0"/>
                </a:moveTo>
                <a:lnTo>
                  <a:pt x="9144000" y="0"/>
                </a:lnTo>
                <a:lnTo>
                  <a:pt x="9144000" y="2254746"/>
                </a:lnTo>
                <a:lnTo>
                  <a:pt x="0" y="2254746"/>
                </a:lnTo>
                <a:lnTo>
                  <a:pt x="0" y="0"/>
                </a:lnTo>
                <a:close/>
              </a:path>
            </a:pathLst>
          </a:custGeom>
          <a:blipFill>
            <a:blip r:embed="rId4"/>
            <a:stretch>
              <a:fillRect l="0" t="0" r="0" b="0"/>
            </a:stretch>
          </a:blipFill>
        </p:spPr>
      </p:sp>
      <p:sp>
        <p:nvSpPr>
          <p:cNvPr name="Freeform 4" id="4"/>
          <p:cNvSpPr/>
          <p:nvPr/>
        </p:nvSpPr>
        <p:spPr>
          <a:xfrm flipH="false" flipV="false" rot="0">
            <a:off x="9085269" y="0"/>
            <a:ext cx="9144000" cy="2254746"/>
          </a:xfrm>
          <a:custGeom>
            <a:avLst/>
            <a:gdLst/>
            <a:ahLst/>
            <a:cxnLst/>
            <a:rect r="r" b="b" t="t" l="l"/>
            <a:pathLst>
              <a:path h="2254746" w="9144000">
                <a:moveTo>
                  <a:pt x="0" y="0"/>
                </a:moveTo>
                <a:lnTo>
                  <a:pt x="9144000" y="0"/>
                </a:lnTo>
                <a:lnTo>
                  <a:pt x="9144000" y="2254746"/>
                </a:lnTo>
                <a:lnTo>
                  <a:pt x="0" y="2254746"/>
                </a:lnTo>
                <a:lnTo>
                  <a:pt x="0" y="0"/>
                </a:lnTo>
                <a:close/>
              </a:path>
            </a:pathLst>
          </a:custGeom>
          <a:blipFill>
            <a:blip r:embed="rId4"/>
            <a:stretch>
              <a:fillRect l="0" t="0" r="0" b="0"/>
            </a:stretch>
          </a:blipFill>
        </p:spPr>
      </p:sp>
      <p:sp>
        <p:nvSpPr>
          <p:cNvPr name="TextBox 5" id="5"/>
          <p:cNvSpPr txBox="true"/>
          <p:nvPr/>
        </p:nvSpPr>
        <p:spPr>
          <a:xfrm rot="0">
            <a:off x="545724" y="2330946"/>
            <a:ext cx="17467997" cy="769259"/>
          </a:xfrm>
          <a:prstGeom prst="rect">
            <a:avLst/>
          </a:prstGeom>
        </p:spPr>
        <p:txBody>
          <a:bodyPr anchor="t" rtlCol="false" tIns="0" lIns="0" bIns="0" rIns="0">
            <a:spAutoFit/>
          </a:bodyPr>
          <a:lstStyle/>
          <a:p>
            <a:pPr algn="ctr">
              <a:lnSpc>
                <a:spcPts val="2852"/>
              </a:lnSpc>
            </a:pPr>
            <a:r>
              <a:rPr lang="en-US" sz="3100">
                <a:solidFill>
                  <a:srgbClr val="004AAD"/>
                </a:solidFill>
                <a:latin typeface="Paytone One"/>
                <a:ea typeface="Paytone One"/>
                <a:cs typeface="Paytone One"/>
                <a:sym typeface="Paytone One"/>
              </a:rPr>
              <a:t>UBND THỊ XÃ BUÔN HỒ</a:t>
            </a:r>
          </a:p>
          <a:p>
            <a:pPr algn="ctr">
              <a:lnSpc>
                <a:spcPts val="2944"/>
              </a:lnSpc>
            </a:pPr>
            <a:r>
              <a:rPr lang="en-US" sz="3200">
                <a:solidFill>
                  <a:srgbClr val="004AAD"/>
                </a:solidFill>
                <a:latin typeface="Paytone One"/>
                <a:ea typeface="Paytone One"/>
                <a:cs typeface="Paytone One"/>
                <a:sym typeface="Paytone One"/>
              </a:rPr>
              <a:t>TRƯỜNG MẪU GIÁO HOA SỮA</a:t>
            </a:r>
          </a:p>
        </p:txBody>
      </p:sp>
      <p:sp>
        <p:nvSpPr>
          <p:cNvPr name="Freeform 6" id="6"/>
          <p:cNvSpPr/>
          <p:nvPr/>
        </p:nvSpPr>
        <p:spPr>
          <a:xfrm flipH="false" flipV="false" rot="0">
            <a:off x="14222204" y="4284035"/>
            <a:ext cx="4177063" cy="6002965"/>
          </a:xfrm>
          <a:custGeom>
            <a:avLst/>
            <a:gdLst/>
            <a:ahLst/>
            <a:cxnLst/>
            <a:rect r="r" b="b" t="t" l="l"/>
            <a:pathLst>
              <a:path h="6002965" w="4177063">
                <a:moveTo>
                  <a:pt x="0" y="0"/>
                </a:moveTo>
                <a:lnTo>
                  <a:pt x="4177063" y="0"/>
                </a:lnTo>
                <a:lnTo>
                  <a:pt x="4177063" y="6002965"/>
                </a:lnTo>
                <a:lnTo>
                  <a:pt x="0" y="6002965"/>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7" id="7"/>
          <p:cNvSpPr/>
          <p:nvPr/>
        </p:nvSpPr>
        <p:spPr>
          <a:xfrm flipH="true" flipV="false" rot="0">
            <a:off x="8786" y="4284035"/>
            <a:ext cx="4177063" cy="6002965"/>
          </a:xfrm>
          <a:custGeom>
            <a:avLst/>
            <a:gdLst/>
            <a:ahLst/>
            <a:cxnLst/>
            <a:rect r="r" b="b" t="t" l="l"/>
            <a:pathLst>
              <a:path h="6002965" w="4177063">
                <a:moveTo>
                  <a:pt x="4177063" y="0"/>
                </a:moveTo>
                <a:lnTo>
                  <a:pt x="0" y="0"/>
                </a:lnTo>
                <a:lnTo>
                  <a:pt x="0" y="6002965"/>
                </a:lnTo>
                <a:lnTo>
                  <a:pt x="4177063" y="6002965"/>
                </a:lnTo>
                <a:lnTo>
                  <a:pt x="4177063"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Freeform 8" id="8"/>
          <p:cNvSpPr/>
          <p:nvPr/>
        </p:nvSpPr>
        <p:spPr>
          <a:xfrm flipH="false" flipV="false" rot="0">
            <a:off x="4754927" y="8102592"/>
            <a:ext cx="9049590" cy="2311416"/>
          </a:xfrm>
          <a:custGeom>
            <a:avLst/>
            <a:gdLst/>
            <a:ahLst/>
            <a:cxnLst/>
            <a:rect r="r" b="b" t="t" l="l"/>
            <a:pathLst>
              <a:path h="2311416" w="9049590">
                <a:moveTo>
                  <a:pt x="0" y="0"/>
                </a:moveTo>
                <a:lnTo>
                  <a:pt x="9049590" y="0"/>
                </a:lnTo>
                <a:lnTo>
                  <a:pt x="9049590" y="2311416"/>
                </a:lnTo>
                <a:lnTo>
                  <a:pt x="0" y="2311416"/>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TextBox 9" id="9"/>
          <p:cNvSpPr txBox="true"/>
          <p:nvPr/>
        </p:nvSpPr>
        <p:spPr>
          <a:xfrm rot="0">
            <a:off x="2333420" y="3618154"/>
            <a:ext cx="13621160" cy="6430645"/>
          </a:xfrm>
          <a:prstGeom prst="rect">
            <a:avLst/>
          </a:prstGeom>
        </p:spPr>
        <p:txBody>
          <a:bodyPr anchor="t" rtlCol="false" tIns="0" lIns="0" bIns="0" rIns="0">
            <a:spAutoFit/>
          </a:bodyPr>
          <a:lstStyle/>
          <a:p>
            <a:pPr algn="ctr">
              <a:lnSpc>
                <a:spcPts val="7279"/>
              </a:lnSpc>
            </a:pPr>
            <a:r>
              <a:rPr lang="en-US" sz="5199" b="true">
                <a:solidFill>
                  <a:srgbClr val="231F1B"/>
                </a:solidFill>
                <a:latin typeface="Dosis Bold"/>
                <a:ea typeface="Dosis Bold"/>
                <a:cs typeface="Dosis Bold"/>
                <a:sym typeface="Dosis Bold"/>
              </a:rPr>
              <a:t>LĨNH VỰC PHÁT TRIỂN THỂ CHẤT</a:t>
            </a:r>
          </a:p>
          <a:p>
            <a:pPr algn="ctr">
              <a:lnSpc>
                <a:spcPts val="7279"/>
              </a:lnSpc>
            </a:pPr>
            <a:r>
              <a:rPr lang="en-US" sz="5199" b="true">
                <a:solidFill>
                  <a:srgbClr val="231F1B"/>
                </a:solidFill>
                <a:latin typeface="Dosis Bold"/>
                <a:ea typeface="Dosis Bold"/>
                <a:cs typeface="Dosis Bold"/>
                <a:sym typeface="Dosis Bold"/>
              </a:rPr>
              <a:t>CHỦ ĐỀ: NGHỀ NGHIỆP</a:t>
            </a:r>
          </a:p>
          <a:p>
            <a:pPr algn="ctr">
              <a:lnSpc>
                <a:spcPts val="7279"/>
              </a:lnSpc>
            </a:pPr>
            <a:r>
              <a:rPr lang="en-US" sz="5199" b="true">
                <a:solidFill>
                  <a:srgbClr val="231F1B"/>
                </a:solidFill>
                <a:latin typeface="Dosis Bold"/>
                <a:ea typeface="Dosis Bold"/>
                <a:cs typeface="Dosis Bold"/>
                <a:sym typeface="Dosis Bold"/>
              </a:rPr>
              <a:t>CHỦ ĐỀ NHÁNH:  NGÀY TẾT CỦA CÔ 20/11</a:t>
            </a:r>
          </a:p>
          <a:p>
            <a:pPr algn="ctr">
              <a:lnSpc>
                <a:spcPts val="7279"/>
              </a:lnSpc>
            </a:pPr>
            <a:r>
              <a:rPr lang="en-US" sz="5199" b="true">
                <a:solidFill>
                  <a:srgbClr val="231F1B"/>
                </a:solidFill>
                <a:latin typeface="Dosis Bold"/>
                <a:ea typeface="Dosis Bold"/>
                <a:cs typeface="Dosis Bold"/>
                <a:sym typeface="Dosis Bold"/>
              </a:rPr>
              <a:t>ĐỀ TÀI: DẠY HÁT “ CÔ GIÁO EM”</a:t>
            </a:r>
          </a:p>
          <a:p>
            <a:pPr algn="ctr">
              <a:lnSpc>
                <a:spcPts val="7279"/>
              </a:lnSpc>
            </a:pPr>
            <a:r>
              <a:rPr lang="en-US" sz="5199" b="true">
                <a:solidFill>
                  <a:srgbClr val="231F1B"/>
                </a:solidFill>
                <a:latin typeface="Dosis Bold"/>
                <a:ea typeface="Dosis Bold"/>
                <a:cs typeface="Dosis Bold"/>
                <a:sym typeface="Dosis Bold"/>
              </a:rPr>
              <a:t>NGÀY DẠY: 20/11/2024</a:t>
            </a:r>
          </a:p>
          <a:p>
            <a:pPr algn="ctr">
              <a:lnSpc>
                <a:spcPts val="7279"/>
              </a:lnSpc>
            </a:pPr>
            <a:r>
              <a:rPr lang="en-US" sz="5199" b="true">
                <a:solidFill>
                  <a:srgbClr val="231F1B"/>
                </a:solidFill>
                <a:latin typeface="Dosis Bold"/>
                <a:ea typeface="Dosis Bold"/>
                <a:cs typeface="Dosis Bold"/>
                <a:sym typeface="Dosis Bold"/>
              </a:rPr>
              <a:t>NGƯỜI DẠY: ĐINH HỒNG NGỌC</a:t>
            </a:r>
          </a:p>
          <a:p>
            <a:pPr algn="ctr">
              <a:lnSpc>
                <a:spcPts val="7279"/>
              </a:lnSpc>
            </a:pPr>
          </a:p>
        </p:txBody>
      </p:sp>
    </p:spTree>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FF5C7"/>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9144000" cy="2254746"/>
          </a:xfrm>
          <a:custGeom>
            <a:avLst/>
            <a:gdLst/>
            <a:ahLst/>
            <a:cxnLst/>
            <a:rect r="r" b="b" t="t" l="l"/>
            <a:pathLst>
              <a:path h="2254746" w="9144000">
                <a:moveTo>
                  <a:pt x="0" y="0"/>
                </a:moveTo>
                <a:lnTo>
                  <a:pt x="9144000" y="0"/>
                </a:lnTo>
                <a:lnTo>
                  <a:pt x="9144000" y="2254746"/>
                </a:lnTo>
                <a:lnTo>
                  <a:pt x="0" y="2254746"/>
                </a:lnTo>
                <a:lnTo>
                  <a:pt x="0" y="0"/>
                </a:lnTo>
                <a:close/>
              </a:path>
            </a:pathLst>
          </a:custGeom>
          <a:blipFill>
            <a:blip r:embed="rId2"/>
            <a:stretch>
              <a:fillRect l="0" t="0" r="0" b="0"/>
            </a:stretch>
          </a:blipFill>
        </p:spPr>
      </p:sp>
      <p:sp>
        <p:nvSpPr>
          <p:cNvPr name="Freeform 3" id="3"/>
          <p:cNvSpPr/>
          <p:nvPr/>
        </p:nvSpPr>
        <p:spPr>
          <a:xfrm flipH="false" flipV="false" rot="0">
            <a:off x="9085269" y="0"/>
            <a:ext cx="9144000" cy="2254746"/>
          </a:xfrm>
          <a:custGeom>
            <a:avLst/>
            <a:gdLst/>
            <a:ahLst/>
            <a:cxnLst/>
            <a:rect r="r" b="b" t="t" l="l"/>
            <a:pathLst>
              <a:path h="2254746" w="9144000">
                <a:moveTo>
                  <a:pt x="0" y="0"/>
                </a:moveTo>
                <a:lnTo>
                  <a:pt x="9144000" y="0"/>
                </a:lnTo>
                <a:lnTo>
                  <a:pt x="9144000" y="2254746"/>
                </a:lnTo>
                <a:lnTo>
                  <a:pt x="0" y="2254746"/>
                </a:lnTo>
                <a:lnTo>
                  <a:pt x="0" y="0"/>
                </a:lnTo>
                <a:close/>
              </a:path>
            </a:pathLst>
          </a:custGeom>
          <a:blipFill>
            <a:blip r:embed="rId2"/>
            <a:stretch>
              <a:fillRect l="0" t="0" r="0" b="0"/>
            </a:stretch>
          </a:blipFill>
        </p:spPr>
      </p:sp>
      <p:sp>
        <p:nvSpPr>
          <p:cNvPr name="Freeform 4" id="4"/>
          <p:cNvSpPr/>
          <p:nvPr/>
        </p:nvSpPr>
        <p:spPr>
          <a:xfrm flipH="false" flipV="false" rot="0">
            <a:off x="14222204" y="4284035"/>
            <a:ext cx="4177063" cy="6002965"/>
          </a:xfrm>
          <a:custGeom>
            <a:avLst/>
            <a:gdLst/>
            <a:ahLst/>
            <a:cxnLst/>
            <a:rect r="r" b="b" t="t" l="l"/>
            <a:pathLst>
              <a:path h="6002965" w="4177063">
                <a:moveTo>
                  <a:pt x="0" y="0"/>
                </a:moveTo>
                <a:lnTo>
                  <a:pt x="4177063" y="0"/>
                </a:lnTo>
                <a:lnTo>
                  <a:pt x="4177063" y="6002965"/>
                </a:lnTo>
                <a:lnTo>
                  <a:pt x="0" y="6002965"/>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5" id="5"/>
          <p:cNvSpPr/>
          <p:nvPr/>
        </p:nvSpPr>
        <p:spPr>
          <a:xfrm flipH="true" flipV="false" rot="0">
            <a:off x="8786" y="4284035"/>
            <a:ext cx="4177063" cy="6002965"/>
          </a:xfrm>
          <a:custGeom>
            <a:avLst/>
            <a:gdLst/>
            <a:ahLst/>
            <a:cxnLst/>
            <a:rect r="r" b="b" t="t" l="l"/>
            <a:pathLst>
              <a:path h="6002965" w="4177063">
                <a:moveTo>
                  <a:pt x="4177063" y="0"/>
                </a:moveTo>
                <a:lnTo>
                  <a:pt x="0" y="0"/>
                </a:lnTo>
                <a:lnTo>
                  <a:pt x="0" y="6002965"/>
                </a:lnTo>
                <a:lnTo>
                  <a:pt x="4177063" y="6002965"/>
                </a:lnTo>
                <a:lnTo>
                  <a:pt x="4177063"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6" id="6"/>
          <p:cNvSpPr/>
          <p:nvPr/>
        </p:nvSpPr>
        <p:spPr>
          <a:xfrm flipH="false" flipV="false" rot="0">
            <a:off x="4754927" y="8102592"/>
            <a:ext cx="8902343" cy="2273807"/>
          </a:xfrm>
          <a:custGeom>
            <a:avLst/>
            <a:gdLst/>
            <a:ahLst/>
            <a:cxnLst/>
            <a:rect r="r" b="b" t="t" l="l"/>
            <a:pathLst>
              <a:path h="2273807" w="8902343">
                <a:moveTo>
                  <a:pt x="0" y="0"/>
                </a:moveTo>
                <a:lnTo>
                  <a:pt x="8902342" y="0"/>
                </a:lnTo>
                <a:lnTo>
                  <a:pt x="8902342" y="2273807"/>
                </a:lnTo>
                <a:lnTo>
                  <a:pt x="0" y="2273807"/>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7" id="7"/>
          <p:cNvSpPr txBox="true"/>
          <p:nvPr/>
        </p:nvSpPr>
        <p:spPr>
          <a:xfrm rot="0">
            <a:off x="3112132" y="2392680"/>
            <a:ext cx="13198603" cy="6605840"/>
          </a:xfrm>
          <a:prstGeom prst="rect">
            <a:avLst/>
          </a:prstGeom>
        </p:spPr>
        <p:txBody>
          <a:bodyPr anchor="t" rtlCol="false" tIns="0" lIns="0" bIns="0" rIns="0">
            <a:spAutoFit/>
          </a:bodyPr>
          <a:lstStyle/>
          <a:p>
            <a:pPr algn="ctr">
              <a:lnSpc>
                <a:spcPts val="4973"/>
              </a:lnSpc>
              <a:spcBef>
                <a:spcPct val="0"/>
              </a:spcBef>
            </a:pPr>
            <a:r>
              <a:rPr lang="en-US" sz="3552">
                <a:solidFill>
                  <a:srgbClr val="000000"/>
                </a:solidFill>
                <a:latin typeface="Arimo"/>
                <a:ea typeface="Arimo"/>
                <a:cs typeface="Arimo"/>
                <a:sym typeface="Arimo"/>
              </a:rPr>
              <a:t>- Cô đố trẻ:</a:t>
            </a:r>
          </a:p>
          <a:p>
            <a:pPr algn="ctr">
              <a:lnSpc>
                <a:spcPts val="4973"/>
              </a:lnSpc>
              <a:spcBef>
                <a:spcPct val="0"/>
              </a:spcBef>
            </a:pPr>
            <a:r>
              <a:rPr lang="en-US" sz="3552">
                <a:solidFill>
                  <a:srgbClr val="000000"/>
                </a:solidFill>
                <a:latin typeface="Arimo"/>
                <a:ea typeface="Arimo"/>
                <a:cs typeface="Arimo"/>
                <a:sym typeface="Arimo"/>
              </a:rPr>
              <a:t>“Ai dạy bé hát</a:t>
            </a:r>
          </a:p>
          <a:p>
            <a:pPr algn="ctr">
              <a:lnSpc>
                <a:spcPts val="4973"/>
              </a:lnSpc>
              <a:spcBef>
                <a:spcPct val="0"/>
              </a:spcBef>
            </a:pPr>
            <a:r>
              <a:rPr lang="en-US" sz="3552">
                <a:solidFill>
                  <a:srgbClr val="000000"/>
                </a:solidFill>
                <a:latin typeface="Arimo"/>
                <a:ea typeface="Arimo"/>
                <a:cs typeface="Arimo"/>
                <a:sym typeface="Arimo"/>
              </a:rPr>
              <a:t>Chải tóc hàng ngày</a:t>
            </a:r>
          </a:p>
          <a:p>
            <a:pPr algn="ctr">
              <a:lnSpc>
                <a:spcPts val="4973"/>
              </a:lnSpc>
              <a:spcBef>
                <a:spcPct val="0"/>
              </a:spcBef>
            </a:pPr>
            <a:r>
              <a:rPr lang="en-US" sz="3552">
                <a:solidFill>
                  <a:srgbClr val="000000"/>
                </a:solidFill>
                <a:latin typeface="Arimo"/>
                <a:ea typeface="Arimo"/>
                <a:cs typeface="Arimo"/>
                <a:sym typeface="Arimo"/>
              </a:rPr>
              <a:t>Ai kể chuyện hay</a:t>
            </a:r>
          </a:p>
          <a:p>
            <a:pPr algn="ctr">
              <a:lnSpc>
                <a:spcPts val="4973"/>
              </a:lnSpc>
              <a:spcBef>
                <a:spcPct val="0"/>
              </a:spcBef>
            </a:pPr>
            <a:r>
              <a:rPr lang="en-US" sz="3552">
                <a:solidFill>
                  <a:srgbClr val="000000"/>
                </a:solidFill>
                <a:latin typeface="Arimo"/>
                <a:ea typeface="Arimo"/>
                <a:cs typeface="Arimo"/>
                <a:sym typeface="Arimo"/>
              </a:rPr>
              <a:t>Khuyên bé đừng khóc”</a:t>
            </a:r>
          </a:p>
          <a:p>
            <a:pPr algn="ctr">
              <a:lnSpc>
                <a:spcPts val="4973"/>
              </a:lnSpc>
              <a:spcBef>
                <a:spcPct val="0"/>
              </a:spcBef>
            </a:pPr>
            <a:r>
              <a:rPr lang="en-US" sz="3552">
                <a:solidFill>
                  <a:srgbClr val="000000"/>
                </a:solidFill>
                <a:latin typeface="Arimo"/>
                <a:ea typeface="Arimo"/>
                <a:cs typeface="Arimo"/>
                <a:sym typeface="Arimo"/>
              </a:rPr>
              <a:t>Đố bé là ai?</a:t>
            </a:r>
          </a:p>
          <a:p>
            <a:pPr algn="ctr">
              <a:lnSpc>
                <a:spcPts val="4413"/>
              </a:lnSpc>
              <a:spcBef>
                <a:spcPct val="0"/>
              </a:spcBef>
            </a:pPr>
            <a:r>
              <a:rPr lang="en-US" sz="3152">
                <a:solidFill>
                  <a:srgbClr val="000000"/>
                </a:solidFill>
                <a:latin typeface="Arimo"/>
                <a:ea typeface="Arimo"/>
                <a:cs typeface="Arimo"/>
                <a:sym typeface="Arimo"/>
              </a:rPr>
              <a:t>=&gt; Cô giáo là người chăm sóc, dạy dỗ các con ở trường hàng ngày, các con phải biết yêu thương, kính trọng cô giáo của mình.</a:t>
            </a:r>
          </a:p>
          <a:p>
            <a:pPr algn="ctr">
              <a:lnSpc>
                <a:spcPts val="4413"/>
              </a:lnSpc>
              <a:spcBef>
                <a:spcPct val="0"/>
              </a:spcBef>
            </a:pPr>
            <a:r>
              <a:rPr lang="en-US" sz="3152">
                <a:solidFill>
                  <a:srgbClr val="000000"/>
                </a:solidFill>
                <a:latin typeface="Arimo"/>
                <a:ea typeface="Arimo"/>
                <a:cs typeface="Arimo"/>
                <a:sym typeface="Arimo"/>
              </a:rPr>
              <a:t>- Có một bài hát rất hay nói về cô giáo. Đó là bài hát: “Cô giáo em” do nhạc sĩ Trần Kiết Tường sáng tác, cô mời cả lớp cùng lắng nghe.</a:t>
            </a:r>
          </a:p>
          <a:p>
            <a:pPr algn="ctr">
              <a:lnSpc>
                <a:spcPts val="4973"/>
              </a:lnSpc>
              <a:spcBef>
                <a:spcPct val="0"/>
              </a:spcBef>
            </a:pPr>
          </a:p>
        </p:txBody>
      </p:sp>
      <p:sp>
        <p:nvSpPr>
          <p:cNvPr name="TextBox 8" id="8"/>
          <p:cNvSpPr txBox="true"/>
          <p:nvPr/>
        </p:nvSpPr>
        <p:spPr>
          <a:xfrm rot="0">
            <a:off x="6825345" y="923925"/>
            <a:ext cx="5332958" cy="953122"/>
          </a:xfrm>
          <a:prstGeom prst="rect">
            <a:avLst/>
          </a:prstGeom>
        </p:spPr>
        <p:txBody>
          <a:bodyPr anchor="t" rtlCol="false" tIns="0" lIns="0" bIns="0" rIns="0">
            <a:spAutoFit/>
          </a:bodyPr>
          <a:lstStyle/>
          <a:p>
            <a:pPr algn="ctr">
              <a:lnSpc>
                <a:spcPts val="7840"/>
              </a:lnSpc>
              <a:spcBef>
                <a:spcPct val="0"/>
              </a:spcBef>
            </a:pPr>
            <a:r>
              <a:rPr lang="en-US" sz="5600">
                <a:solidFill>
                  <a:srgbClr val="000000"/>
                </a:solidFill>
                <a:latin typeface="Paytone One"/>
                <a:ea typeface="Paytone One"/>
                <a:cs typeface="Paytone One"/>
                <a:sym typeface="Paytone One"/>
              </a:rPr>
              <a:t>GÂY HỨNG THÚ</a:t>
            </a:r>
          </a:p>
        </p:txBody>
      </p:sp>
    </p:spTree>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FF5C7"/>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9144000" cy="2254746"/>
          </a:xfrm>
          <a:custGeom>
            <a:avLst/>
            <a:gdLst/>
            <a:ahLst/>
            <a:cxnLst/>
            <a:rect r="r" b="b" t="t" l="l"/>
            <a:pathLst>
              <a:path h="2254746" w="9144000">
                <a:moveTo>
                  <a:pt x="0" y="0"/>
                </a:moveTo>
                <a:lnTo>
                  <a:pt x="9144000" y="0"/>
                </a:lnTo>
                <a:lnTo>
                  <a:pt x="9144000" y="2254746"/>
                </a:lnTo>
                <a:lnTo>
                  <a:pt x="0" y="2254746"/>
                </a:lnTo>
                <a:lnTo>
                  <a:pt x="0" y="0"/>
                </a:lnTo>
                <a:close/>
              </a:path>
            </a:pathLst>
          </a:custGeom>
          <a:blipFill>
            <a:blip r:embed="rId2"/>
            <a:stretch>
              <a:fillRect l="0" t="0" r="0" b="0"/>
            </a:stretch>
          </a:blipFill>
        </p:spPr>
      </p:sp>
      <p:sp>
        <p:nvSpPr>
          <p:cNvPr name="Freeform 3" id="3"/>
          <p:cNvSpPr/>
          <p:nvPr/>
        </p:nvSpPr>
        <p:spPr>
          <a:xfrm flipH="false" flipV="false" rot="0">
            <a:off x="9085269" y="0"/>
            <a:ext cx="9144000" cy="2254746"/>
          </a:xfrm>
          <a:custGeom>
            <a:avLst/>
            <a:gdLst/>
            <a:ahLst/>
            <a:cxnLst/>
            <a:rect r="r" b="b" t="t" l="l"/>
            <a:pathLst>
              <a:path h="2254746" w="9144000">
                <a:moveTo>
                  <a:pt x="0" y="0"/>
                </a:moveTo>
                <a:lnTo>
                  <a:pt x="9144000" y="0"/>
                </a:lnTo>
                <a:lnTo>
                  <a:pt x="9144000" y="2254746"/>
                </a:lnTo>
                <a:lnTo>
                  <a:pt x="0" y="2254746"/>
                </a:lnTo>
                <a:lnTo>
                  <a:pt x="0" y="0"/>
                </a:lnTo>
                <a:close/>
              </a:path>
            </a:pathLst>
          </a:custGeom>
          <a:blipFill>
            <a:blip r:embed="rId2"/>
            <a:stretch>
              <a:fillRect l="0" t="0" r="0" b="0"/>
            </a:stretch>
          </a:blipFill>
        </p:spPr>
      </p:sp>
      <p:sp>
        <p:nvSpPr>
          <p:cNvPr name="Freeform 4" id="4"/>
          <p:cNvSpPr/>
          <p:nvPr/>
        </p:nvSpPr>
        <p:spPr>
          <a:xfrm flipH="false" flipV="false" rot="0">
            <a:off x="14222204" y="4284035"/>
            <a:ext cx="4177063" cy="6002965"/>
          </a:xfrm>
          <a:custGeom>
            <a:avLst/>
            <a:gdLst/>
            <a:ahLst/>
            <a:cxnLst/>
            <a:rect r="r" b="b" t="t" l="l"/>
            <a:pathLst>
              <a:path h="6002965" w="4177063">
                <a:moveTo>
                  <a:pt x="0" y="0"/>
                </a:moveTo>
                <a:lnTo>
                  <a:pt x="4177063" y="0"/>
                </a:lnTo>
                <a:lnTo>
                  <a:pt x="4177063" y="6002965"/>
                </a:lnTo>
                <a:lnTo>
                  <a:pt x="0" y="6002965"/>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5" id="5"/>
          <p:cNvSpPr/>
          <p:nvPr/>
        </p:nvSpPr>
        <p:spPr>
          <a:xfrm flipH="true" flipV="false" rot="0">
            <a:off x="8786" y="4284035"/>
            <a:ext cx="4177063" cy="6002965"/>
          </a:xfrm>
          <a:custGeom>
            <a:avLst/>
            <a:gdLst/>
            <a:ahLst/>
            <a:cxnLst/>
            <a:rect r="r" b="b" t="t" l="l"/>
            <a:pathLst>
              <a:path h="6002965" w="4177063">
                <a:moveTo>
                  <a:pt x="4177063" y="0"/>
                </a:moveTo>
                <a:lnTo>
                  <a:pt x="0" y="0"/>
                </a:lnTo>
                <a:lnTo>
                  <a:pt x="0" y="6002965"/>
                </a:lnTo>
                <a:lnTo>
                  <a:pt x="4177063" y="6002965"/>
                </a:lnTo>
                <a:lnTo>
                  <a:pt x="4177063"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6" id="6"/>
          <p:cNvSpPr/>
          <p:nvPr/>
        </p:nvSpPr>
        <p:spPr>
          <a:xfrm flipH="false" flipV="false" rot="0">
            <a:off x="4754927" y="8102592"/>
            <a:ext cx="8902343" cy="2273807"/>
          </a:xfrm>
          <a:custGeom>
            <a:avLst/>
            <a:gdLst/>
            <a:ahLst/>
            <a:cxnLst/>
            <a:rect r="r" b="b" t="t" l="l"/>
            <a:pathLst>
              <a:path h="2273807" w="8902343">
                <a:moveTo>
                  <a:pt x="0" y="0"/>
                </a:moveTo>
                <a:lnTo>
                  <a:pt x="8902342" y="0"/>
                </a:lnTo>
                <a:lnTo>
                  <a:pt x="8902342" y="2273807"/>
                </a:lnTo>
                <a:lnTo>
                  <a:pt x="0" y="2273807"/>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7" id="7"/>
          <p:cNvSpPr txBox="true"/>
          <p:nvPr/>
        </p:nvSpPr>
        <p:spPr>
          <a:xfrm rot="0">
            <a:off x="3310915" y="2402205"/>
            <a:ext cx="12077323" cy="7077644"/>
          </a:xfrm>
          <a:prstGeom prst="rect">
            <a:avLst/>
          </a:prstGeom>
        </p:spPr>
        <p:txBody>
          <a:bodyPr anchor="t" rtlCol="false" tIns="0" lIns="0" bIns="0" rIns="0">
            <a:spAutoFit/>
          </a:bodyPr>
          <a:lstStyle/>
          <a:p>
            <a:pPr algn="ctr">
              <a:lnSpc>
                <a:spcPts val="4693"/>
              </a:lnSpc>
              <a:spcBef>
                <a:spcPct val="0"/>
              </a:spcBef>
            </a:pPr>
            <a:r>
              <a:rPr lang="en-US" sz="3352">
                <a:solidFill>
                  <a:srgbClr val="000000"/>
                </a:solidFill>
                <a:latin typeface="Arimo"/>
                <a:ea typeface="Arimo"/>
                <a:cs typeface="Arimo"/>
                <a:sym typeface="Arimo"/>
              </a:rPr>
              <a:t>*</a:t>
            </a:r>
            <a:r>
              <a:rPr lang="en-US" sz="3352">
                <a:solidFill>
                  <a:srgbClr val="000000"/>
                </a:solidFill>
                <a:latin typeface="Arimo"/>
                <a:ea typeface="Arimo"/>
                <a:cs typeface="Arimo"/>
                <a:sym typeface="Arimo"/>
              </a:rPr>
              <a:t>Cô hát mẫu:</a:t>
            </a:r>
          </a:p>
          <a:p>
            <a:pPr algn="ctr">
              <a:lnSpc>
                <a:spcPts val="4693"/>
              </a:lnSpc>
              <a:spcBef>
                <a:spcPct val="0"/>
              </a:spcBef>
            </a:pPr>
            <a:r>
              <a:rPr lang="en-US" sz="3352">
                <a:solidFill>
                  <a:srgbClr val="000000"/>
                </a:solidFill>
                <a:latin typeface="Arimo"/>
                <a:ea typeface="Arimo"/>
                <a:cs typeface="Arimo"/>
                <a:sym typeface="Arimo"/>
              </a:rPr>
              <a:t>- Lần 1: Cô hát không nhạc, kết hợp cử chỉ, hành động minh họa.</a:t>
            </a:r>
          </a:p>
          <a:p>
            <a:pPr algn="ctr">
              <a:lnSpc>
                <a:spcPts val="4693"/>
              </a:lnSpc>
              <a:spcBef>
                <a:spcPct val="0"/>
              </a:spcBef>
            </a:pPr>
            <a:r>
              <a:rPr lang="en-US" sz="3352">
                <a:solidFill>
                  <a:srgbClr val="000000"/>
                </a:solidFill>
                <a:latin typeface="Arimo"/>
                <a:ea typeface="Arimo"/>
                <a:cs typeface="Arimo"/>
                <a:sym typeface="Arimo"/>
              </a:rPr>
              <a:t>+ Cô vừa hát bài gì?</a:t>
            </a:r>
          </a:p>
          <a:p>
            <a:pPr algn="ctr">
              <a:lnSpc>
                <a:spcPts val="4693"/>
              </a:lnSpc>
              <a:spcBef>
                <a:spcPct val="0"/>
              </a:spcBef>
            </a:pPr>
            <a:r>
              <a:rPr lang="en-US" sz="3352">
                <a:solidFill>
                  <a:srgbClr val="000000"/>
                </a:solidFill>
                <a:latin typeface="Arimo"/>
                <a:ea typeface="Arimo"/>
                <a:cs typeface="Arimo"/>
                <a:sym typeface="Arimo"/>
              </a:rPr>
              <a:t>+ Do ai sáng tác?</a:t>
            </a:r>
          </a:p>
          <a:p>
            <a:pPr algn="ctr">
              <a:lnSpc>
                <a:spcPts val="4693"/>
              </a:lnSpc>
              <a:spcBef>
                <a:spcPct val="0"/>
              </a:spcBef>
            </a:pPr>
            <a:r>
              <a:rPr lang="en-US" sz="3352">
                <a:solidFill>
                  <a:srgbClr val="000000"/>
                </a:solidFill>
                <a:latin typeface="Arimo"/>
                <a:ea typeface="Arimo"/>
                <a:cs typeface="Arimo"/>
                <a:sym typeface="Arimo"/>
              </a:rPr>
              <a:t>Nội dung của bài hát “Cô giáo em” nói về tình cảm một bạn nhỏ dành cho cô giáo của mình.</a:t>
            </a:r>
          </a:p>
          <a:p>
            <a:pPr algn="ctr">
              <a:lnSpc>
                <a:spcPts val="4693"/>
              </a:lnSpc>
              <a:spcBef>
                <a:spcPct val="0"/>
              </a:spcBef>
            </a:pPr>
            <a:r>
              <a:rPr lang="en-US" sz="3352">
                <a:solidFill>
                  <a:srgbClr val="000000"/>
                </a:solidFill>
                <a:latin typeface="Arimo"/>
                <a:ea typeface="Arimo"/>
                <a:cs typeface="Arimo"/>
                <a:sym typeface="Arimo"/>
              </a:rPr>
              <a:t>- Lần 2: Cô hát lại trọn vẹn bài hát cùng nhạc.</a:t>
            </a:r>
          </a:p>
          <a:p>
            <a:pPr algn="ctr">
              <a:lnSpc>
                <a:spcPts val="4693"/>
              </a:lnSpc>
              <a:spcBef>
                <a:spcPct val="0"/>
              </a:spcBef>
            </a:pPr>
            <a:r>
              <a:rPr lang="en-US" sz="3352">
                <a:solidFill>
                  <a:srgbClr val="000000"/>
                </a:solidFill>
                <a:latin typeface="Arimo"/>
                <a:ea typeface="Arimo"/>
                <a:cs typeface="Arimo"/>
                <a:sym typeface="Arimo"/>
              </a:rPr>
              <a:t>+ Hỏi trẻ giai điệu bài hát?</a:t>
            </a:r>
          </a:p>
          <a:p>
            <a:pPr algn="ctr">
              <a:lnSpc>
                <a:spcPts val="4693"/>
              </a:lnSpc>
              <a:spcBef>
                <a:spcPct val="0"/>
              </a:spcBef>
            </a:pPr>
            <a:r>
              <a:rPr lang="en-US" sz="3352">
                <a:solidFill>
                  <a:srgbClr val="000000"/>
                </a:solidFill>
                <a:latin typeface="Arimo"/>
                <a:ea typeface="Arimo"/>
                <a:cs typeface="Arimo"/>
                <a:sym typeface="Arimo"/>
              </a:rPr>
              <a:t>- Bài hát các con đã được làm quen rồi, bây giờ cô mời cả lớp hát cùng với cô bài hát này nhé!</a:t>
            </a:r>
          </a:p>
          <a:p>
            <a:pPr algn="ctr">
              <a:lnSpc>
                <a:spcPts val="4693"/>
              </a:lnSpc>
              <a:spcBef>
                <a:spcPct val="0"/>
              </a:spcBef>
            </a:pPr>
          </a:p>
        </p:txBody>
      </p:sp>
      <p:sp>
        <p:nvSpPr>
          <p:cNvPr name="TextBox 8" id="8"/>
          <p:cNvSpPr txBox="true"/>
          <p:nvPr/>
        </p:nvSpPr>
        <p:spPr>
          <a:xfrm rot="0">
            <a:off x="3898743" y="790513"/>
            <a:ext cx="8469660" cy="953122"/>
          </a:xfrm>
          <a:prstGeom prst="rect">
            <a:avLst/>
          </a:prstGeom>
        </p:spPr>
        <p:txBody>
          <a:bodyPr anchor="t" rtlCol="false" tIns="0" lIns="0" bIns="0" rIns="0">
            <a:spAutoFit/>
          </a:bodyPr>
          <a:lstStyle/>
          <a:p>
            <a:pPr algn="ctr">
              <a:lnSpc>
                <a:spcPts val="7840"/>
              </a:lnSpc>
              <a:spcBef>
                <a:spcPct val="0"/>
              </a:spcBef>
            </a:pPr>
            <a:r>
              <a:rPr lang="en-US" sz="5600">
                <a:solidFill>
                  <a:srgbClr val="000000"/>
                </a:solidFill>
                <a:latin typeface="Paytone One"/>
                <a:ea typeface="Paytone One"/>
                <a:cs typeface="Paytone One"/>
                <a:sym typeface="Paytone One"/>
              </a:rPr>
              <a:t>DẠY HÁT:  “CÔ GIÁO EM” </a:t>
            </a:r>
          </a:p>
        </p:txBody>
      </p:sp>
    </p:spTree>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FF5C7"/>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9144000" cy="2254746"/>
          </a:xfrm>
          <a:custGeom>
            <a:avLst/>
            <a:gdLst/>
            <a:ahLst/>
            <a:cxnLst/>
            <a:rect r="r" b="b" t="t" l="l"/>
            <a:pathLst>
              <a:path h="2254746" w="9144000">
                <a:moveTo>
                  <a:pt x="0" y="0"/>
                </a:moveTo>
                <a:lnTo>
                  <a:pt x="9144000" y="0"/>
                </a:lnTo>
                <a:lnTo>
                  <a:pt x="9144000" y="2254746"/>
                </a:lnTo>
                <a:lnTo>
                  <a:pt x="0" y="2254746"/>
                </a:lnTo>
                <a:lnTo>
                  <a:pt x="0" y="0"/>
                </a:lnTo>
                <a:close/>
              </a:path>
            </a:pathLst>
          </a:custGeom>
          <a:blipFill>
            <a:blip r:embed="rId2"/>
            <a:stretch>
              <a:fillRect l="0" t="0" r="0" b="0"/>
            </a:stretch>
          </a:blipFill>
        </p:spPr>
      </p:sp>
      <p:sp>
        <p:nvSpPr>
          <p:cNvPr name="Freeform 3" id="3"/>
          <p:cNvSpPr/>
          <p:nvPr/>
        </p:nvSpPr>
        <p:spPr>
          <a:xfrm flipH="false" flipV="false" rot="0">
            <a:off x="9085269" y="0"/>
            <a:ext cx="9144000" cy="2254746"/>
          </a:xfrm>
          <a:custGeom>
            <a:avLst/>
            <a:gdLst/>
            <a:ahLst/>
            <a:cxnLst/>
            <a:rect r="r" b="b" t="t" l="l"/>
            <a:pathLst>
              <a:path h="2254746" w="9144000">
                <a:moveTo>
                  <a:pt x="0" y="0"/>
                </a:moveTo>
                <a:lnTo>
                  <a:pt x="9144000" y="0"/>
                </a:lnTo>
                <a:lnTo>
                  <a:pt x="9144000" y="2254746"/>
                </a:lnTo>
                <a:lnTo>
                  <a:pt x="0" y="2254746"/>
                </a:lnTo>
                <a:lnTo>
                  <a:pt x="0" y="0"/>
                </a:lnTo>
                <a:close/>
              </a:path>
            </a:pathLst>
          </a:custGeom>
          <a:blipFill>
            <a:blip r:embed="rId2"/>
            <a:stretch>
              <a:fillRect l="0" t="0" r="0" b="0"/>
            </a:stretch>
          </a:blipFill>
        </p:spPr>
      </p:sp>
      <p:sp>
        <p:nvSpPr>
          <p:cNvPr name="Freeform 4" id="4"/>
          <p:cNvSpPr/>
          <p:nvPr/>
        </p:nvSpPr>
        <p:spPr>
          <a:xfrm flipH="false" flipV="false" rot="0">
            <a:off x="14222204" y="4284035"/>
            <a:ext cx="4177063" cy="6002965"/>
          </a:xfrm>
          <a:custGeom>
            <a:avLst/>
            <a:gdLst/>
            <a:ahLst/>
            <a:cxnLst/>
            <a:rect r="r" b="b" t="t" l="l"/>
            <a:pathLst>
              <a:path h="6002965" w="4177063">
                <a:moveTo>
                  <a:pt x="0" y="0"/>
                </a:moveTo>
                <a:lnTo>
                  <a:pt x="4177063" y="0"/>
                </a:lnTo>
                <a:lnTo>
                  <a:pt x="4177063" y="6002965"/>
                </a:lnTo>
                <a:lnTo>
                  <a:pt x="0" y="6002965"/>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5" id="5"/>
          <p:cNvSpPr/>
          <p:nvPr/>
        </p:nvSpPr>
        <p:spPr>
          <a:xfrm flipH="true" flipV="false" rot="0">
            <a:off x="8786" y="4284035"/>
            <a:ext cx="4177063" cy="6002965"/>
          </a:xfrm>
          <a:custGeom>
            <a:avLst/>
            <a:gdLst/>
            <a:ahLst/>
            <a:cxnLst/>
            <a:rect r="r" b="b" t="t" l="l"/>
            <a:pathLst>
              <a:path h="6002965" w="4177063">
                <a:moveTo>
                  <a:pt x="4177063" y="0"/>
                </a:moveTo>
                <a:lnTo>
                  <a:pt x="0" y="0"/>
                </a:lnTo>
                <a:lnTo>
                  <a:pt x="0" y="6002965"/>
                </a:lnTo>
                <a:lnTo>
                  <a:pt x="4177063" y="6002965"/>
                </a:lnTo>
                <a:lnTo>
                  <a:pt x="4177063"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6" id="6"/>
          <p:cNvSpPr/>
          <p:nvPr/>
        </p:nvSpPr>
        <p:spPr>
          <a:xfrm flipH="false" flipV="false" rot="0">
            <a:off x="4754927" y="8102592"/>
            <a:ext cx="8902343" cy="2273807"/>
          </a:xfrm>
          <a:custGeom>
            <a:avLst/>
            <a:gdLst/>
            <a:ahLst/>
            <a:cxnLst/>
            <a:rect r="r" b="b" t="t" l="l"/>
            <a:pathLst>
              <a:path h="2273807" w="8902343">
                <a:moveTo>
                  <a:pt x="0" y="0"/>
                </a:moveTo>
                <a:lnTo>
                  <a:pt x="8902342" y="0"/>
                </a:lnTo>
                <a:lnTo>
                  <a:pt x="8902342" y="2273807"/>
                </a:lnTo>
                <a:lnTo>
                  <a:pt x="0" y="2273807"/>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7" id="7"/>
          <p:cNvSpPr txBox="true"/>
          <p:nvPr/>
        </p:nvSpPr>
        <p:spPr>
          <a:xfrm rot="0">
            <a:off x="3691225" y="2373630"/>
            <a:ext cx="11262372" cy="6760780"/>
          </a:xfrm>
          <a:prstGeom prst="rect">
            <a:avLst/>
          </a:prstGeom>
        </p:spPr>
        <p:txBody>
          <a:bodyPr anchor="t" rtlCol="false" tIns="0" lIns="0" bIns="0" rIns="0">
            <a:spAutoFit/>
          </a:bodyPr>
          <a:lstStyle/>
          <a:p>
            <a:pPr algn="ctr">
              <a:lnSpc>
                <a:spcPts val="6653"/>
              </a:lnSpc>
              <a:spcBef>
                <a:spcPct val="0"/>
              </a:spcBef>
            </a:pPr>
            <a:r>
              <a:rPr lang="en-US" sz="4752">
                <a:solidFill>
                  <a:srgbClr val="000000"/>
                </a:solidFill>
                <a:latin typeface="Arimo"/>
                <a:ea typeface="Arimo"/>
                <a:cs typeface="Arimo"/>
                <a:sym typeface="Arimo"/>
              </a:rPr>
              <a:t>- Cô và trẻ hát không nhạc, cùng nhạc ( 2-3 lần, lần đầu không nhạc )</a:t>
            </a:r>
          </a:p>
          <a:p>
            <a:pPr algn="ctr">
              <a:lnSpc>
                <a:spcPts val="6653"/>
              </a:lnSpc>
              <a:spcBef>
                <a:spcPct val="0"/>
              </a:spcBef>
            </a:pPr>
            <a:r>
              <a:rPr lang="en-US" sz="4752">
                <a:solidFill>
                  <a:srgbClr val="000000"/>
                </a:solidFill>
                <a:latin typeface="Arimo"/>
                <a:ea typeface="Arimo"/>
                <a:cs typeface="Arimo"/>
                <a:sym typeface="Arimo"/>
              </a:rPr>
              <a:t>- Cô cho tổ hát: 3 tổ</a:t>
            </a:r>
          </a:p>
          <a:p>
            <a:pPr algn="ctr">
              <a:lnSpc>
                <a:spcPts val="6653"/>
              </a:lnSpc>
              <a:spcBef>
                <a:spcPct val="0"/>
              </a:spcBef>
            </a:pPr>
            <a:r>
              <a:rPr lang="en-US" sz="4752">
                <a:solidFill>
                  <a:srgbClr val="000000"/>
                </a:solidFill>
                <a:latin typeface="Arimo"/>
                <a:ea typeface="Arimo"/>
                <a:cs typeface="Arimo"/>
                <a:sym typeface="Arimo"/>
              </a:rPr>
              <a:t>- Cô cho nhóm hát: 2-3 nhóm</a:t>
            </a:r>
          </a:p>
          <a:p>
            <a:pPr algn="ctr">
              <a:lnSpc>
                <a:spcPts val="6653"/>
              </a:lnSpc>
              <a:spcBef>
                <a:spcPct val="0"/>
              </a:spcBef>
            </a:pPr>
            <a:r>
              <a:rPr lang="en-US" sz="4752">
                <a:solidFill>
                  <a:srgbClr val="000000"/>
                </a:solidFill>
                <a:latin typeface="Arimo"/>
                <a:ea typeface="Arimo"/>
                <a:cs typeface="Arimo"/>
                <a:sym typeface="Arimo"/>
              </a:rPr>
              <a:t>- Cô cho cá nhân hát: 1-2 trẻ</a:t>
            </a:r>
          </a:p>
          <a:p>
            <a:pPr algn="ctr">
              <a:lnSpc>
                <a:spcPts val="6653"/>
              </a:lnSpc>
              <a:spcBef>
                <a:spcPct val="0"/>
              </a:spcBef>
            </a:pPr>
            <a:r>
              <a:rPr lang="en-US" sz="4752">
                <a:solidFill>
                  <a:srgbClr val="000000"/>
                </a:solidFill>
                <a:latin typeface="Arimo"/>
                <a:ea typeface="Arimo"/>
                <a:cs typeface="Arimo"/>
                <a:sym typeface="Arimo"/>
              </a:rPr>
              <a:t>( Trong khi trẻ hát cô chú ý sửa sai cho trẻ - động viên – khuyến khích trẻ hát )</a:t>
            </a:r>
          </a:p>
          <a:p>
            <a:pPr algn="ctr">
              <a:lnSpc>
                <a:spcPts val="7213"/>
              </a:lnSpc>
              <a:spcBef>
                <a:spcPct val="0"/>
              </a:spcBef>
            </a:pPr>
          </a:p>
        </p:txBody>
      </p:sp>
      <p:sp>
        <p:nvSpPr>
          <p:cNvPr name="TextBox 8" id="8"/>
          <p:cNvSpPr txBox="true"/>
          <p:nvPr/>
        </p:nvSpPr>
        <p:spPr>
          <a:xfrm rot="0">
            <a:off x="4052423" y="923925"/>
            <a:ext cx="10065693" cy="953122"/>
          </a:xfrm>
          <a:prstGeom prst="rect">
            <a:avLst/>
          </a:prstGeom>
        </p:spPr>
        <p:txBody>
          <a:bodyPr anchor="t" rtlCol="false" tIns="0" lIns="0" bIns="0" rIns="0">
            <a:spAutoFit/>
          </a:bodyPr>
          <a:lstStyle/>
          <a:p>
            <a:pPr algn="ctr">
              <a:lnSpc>
                <a:spcPts val="7840"/>
              </a:lnSpc>
              <a:spcBef>
                <a:spcPct val="0"/>
              </a:spcBef>
            </a:pPr>
            <a:r>
              <a:rPr lang="en-US" sz="5600">
                <a:solidFill>
                  <a:srgbClr val="000000"/>
                </a:solidFill>
                <a:latin typeface="Paytone One"/>
                <a:ea typeface="Paytone One"/>
                <a:cs typeface="Paytone One"/>
                <a:sym typeface="Paytone One"/>
              </a:rPr>
              <a:t>DẠY TRẺ HÁT:  “ CÔ GIÁO EM” </a:t>
            </a:r>
          </a:p>
        </p:txBody>
      </p:sp>
    </p:spTree>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FFF5C7"/>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9144000" cy="2254746"/>
          </a:xfrm>
          <a:custGeom>
            <a:avLst/>
            <a:gdLst/>
            <a:ahLst/>
            <a:cxnLst/>
            <a:rect r="r" b="b" t="t" l="l"/>
            <a:pathLst>
              <a:path h="2254746" w="9144000">
                <a:moveTo>
                  <a:pt x="0" y="0"/>
                </a:moveTo>
                <a:lnTo>
                  <a:pt x="9144000" y="0"/>
                </a:lnTo>
                <a:lnTo>
                  <a:pt x="9144000" y="2254746"/>
                </a:lnTo>
                <a:lnTo>
                  <a:pt x="0" y="2254746"/>
                </a:lnTo>
                <a:lnTo>
                  <a:pt x="0" y="0"/>
                </a:lnTo>
                <a:close/>
              </a:path>
            </a:pathLst>
          </a:custGeom>
          <a:blipFill>
            <a:blip r:embed="rId2"/>
            <a:stretch>
              <a:fillRect l="0" t="0" r="0" b="0"/>
            </a:stretch>
          </a:blipFill>
        </p:spPr>
      </p:sp>
      <p:sp>
        <p:nvSpPr>
          <p:cNvPr name="Freeform 3" id="3"/>
          <p:cNvSpPr/>
          <p:nvPr/>
        </p:nvSpPr>
        <p:spPr>
          <a:xfrm flipH="false" flipV="false" rot="0">
            <a:off x="9085269" y="0"/>
            <a:ext cx="9144000" cy="2254746"/>
          </a:xfrm>
          <a:custGeom>
            <a:avLst/>
            <a:gdLst/>
            <a:ahLst/>
            <a:cxnLst/>
            <a:rect r="r" b="b" t="t" l="l"/>
            <a:pathLst>
              <a:path h="2254746" w="9144000">
                <a:moveTo>
                  <a:pt x="0" y="0"/>
                </a:moveTo>
                <a:lnTo>
                  <a:pt x="9144000" y="0"/>
                </a:lnTo>
                <a:lnTo>
                  <a:pt x="9144000" y="2254746"/>
                </a:lnTo>
                <a:lnTo>
                  <a:pt x="0" y="2254746"/>
                </a:lnTo>
                <a:lnTo>
                  <a:pt x="0" y="0"/>
                </a:lnTo>
                <a:close/>
              </a:path>
            </a:pathLst>
          </a:custGeom>
          <a:blipFill>
            <a:blip r:embed="rId2"/>
            <a:stretch>
              <a:fillRect l="0" t="0" r="0" b="0"/>
            </a:stretch>
          </a:blipFill>
        </p:spPr>
      </p:sp>
      <p:sp>
        <p:nvSpPr>
          <p:cNvPr name="Freeform 4" id="4"/>
          <p:cNvSpPr/>
          <p:nvPr/>
        </p:nvSpPr>
        <p:spPr>
          <a:xfrm flipH="false" flipV="false" rot="0">
            <a:off x="14222204" y="4284035"/>
            <a:ext cx="4177063" cy="6002965"/>
          </a:xfrm>
          <a:custGeom>
            <a:avLst/>
            <a:gdLst/>
            <a:ahLst/>
            <a:cxnLst/>
            <a:rect r="r" b="b" t="t" l="l"/>
            <a:pathLst>
              <a:path h="6002965" w="4177063">
                <a:moveTo>
                  <a:pt x="0" y="0"/>
                </a:moveTo>
                <a:lnTo>
                  <a:pt x="4177063" y="0"/>
                </a:lnTo>
                <a:lnTo>
                  <a:pt x="4177063" y="6002965"/>
                </a:lnTo>
                <a:lnTo>
                  <a:pt x="0" y="6002965"/>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5" id="5"/>
          <p:cNvSpPr/>
          <p:nvPr/>
        </p:nvSpPr>
        <p:spPr>
          <a:xfrm flipH="true" flipV="false" rot="0">
            <a:off x="8786" y="4284035"/>
            <a:ext cx="4177063" cy="6002965"/>
          </a:xfrm>
          <a:custGeom>
            <a:avLst/>
            <a:gdLst/>
            <a:ahLst/>
            <a:cxnLst/>
            <a:rect r="r" b="b" t="t" l="l"/>
            <a:pathLst>
              <a:path h="6002965" w="4177063">
                <a:moveTo>
                  <a:pt x="4177063" y="0"/>
                </a:moveTo>
                <a:lnTo>
                  <a:pt x="0" y="0"/>
                </a:lnTo>
                <a:lnTo>
                  <a:pt x="0" y="6002965"/>
                </a:lnTo>
                <a:lnTo>
                  <a:pt x="4177063" y="6002965"/>
                </a:lnTo>
                <a:lnTo>
                  <a:pt x="4177063"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6" id="6"/>
          <p:cNvSpPr/>
          <p:nvPr/>
        </p:nvSpPr>
        <p:spPr>
          <a:xfrm flipH="false" flipV="false" rot="0">
            <a:off x="4754927" y="8102592"/>
            <a:ext cx="8902343" cy="2273807"/>
          </a:xfrm>
          <a:custGeom>
            <a:avLst/>
            <a:gdLst/>
            <a:ahLst/>
            <a:cxnLst/>
            <a:rect r="r" b="b" t="t" l="l"/>
            <a:pathLst>
              <a:path h="2273807" w="8902343">
                <a:moveTo>
                  <a:pt x="0" y="0"/>
                </a:moveTo>
                <a:lnTo>
                  <a:pt x="8902342" y="0"/>
                </a:lnTo>
                <a:lnTo>
                  <a:pt x="8902342" y="2273807"/>
                </a:lnTo>
                <a:lnTo>
                  <a:pt x="0" y="2273807"/>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7" id="7"/>
          <p:cNvSpPr txBox="true"/>
          <p:nvPr/>
        </p:nvSpPr>
        <p:spPr>
          <a:xfrm rot="0">
            <a:off x="1279209" y="2392680"/>
            <a:ext cx="15989086" cy="6639494"/>
          </a:xfrm>
          <a:prstGeom prst="rect">
            <a:avLst/>
          </a:prstGeom>
        </p:spPr>
        <p:txBody>
          <a:bodyPr anchor="t" rtlCol="false" tIns="0" lIns="0" bIns="0" rIns="0">
            <a:spAutoFit/>
          </a:bodyPr>
          <a:lstStyle/>
          <a:p>
            <a:pPr algn="ctr">
              <a:lnSpc>
                <a:spcPts val="4413"/>
              </a:lnSpc>
              <a:spcBef>
                <a:spcPct val="0"/>
              </a:spcBef>
            </a:pPr>
            <a:r>
              <a:rPr lang="en-US" sz="3152">
                <a:solidFill>
                  <a:srgbClr val="000000"/>
                </a:solidFill>
                <a:latin typeface="Arimo"/>
                <a:ea typeface="Arimo"/>
                <a:cs typeface="Arimo"/>
                <a:sym typeface="Arimo"/>
              </a:rPr>
              <a:t>Có</a:t>
            </a:r>
            <a:r>
              <a:rPr lang="en-US" sz="3152">
                <a:solidFill>
                  <a:srgbClr val="000000"/>
                </a:solidFill>
                <a:latin typeface="Arimo"/>
                <a:ea typeface="Arimo"/>
                <a:cs typeface="Arimo"/>
                <a:sym typeface="Arimo"/>
              </a:rPr>
              <a:t> một bài hát rất hay nói về những cô giáo vùng cao, bằng lòng yêu nghề mến trẻ, bằng lòng nhiệt tình của mình các cô giáo từ miền xuôi xa xôi đã lên với các bản làng để dạy dỗ các bạn nhỏ. Đó cũng là nội dung bài hát “Cô giáo miền xuôi” do nhạc sĩ Mộng lân sáng tác mà hôm nay cô muốn hát tặng các con đấy.</a:t>
            </a:r>
          </a:p>
          <a:p>
            <a:pPr algn="ctr">
              <a:lnSpc>
                <a:spcPts val="3853"/>
              </a:lnSpc>
              <a:spcBef>
                <a:spcPct val="0"/>
              </a:spcBef>
            </a:pPr>
            <a:r>
              <a:rPr lang="en-US" sz="2752">
                <a:solidFill>
                  <a:srgbClr val="000000"/>
                </a:solidFill>
                <a:latin typeface="Arimo"/>
                <a:ea typeface="Arimo"/>
                <a:cs typeface="Arimo"/>
                <a:sym typeface="Arimo"/>
              </a:rPr>
              <a:t>- Lần 1: Cô hát không nhạc</a:t>
            </a:r>
          </a:p>
          <a:p>
            <a:pPr algn="ctr">
              <a:lnSpc>
                <a:spcPts val="4413"/>
              </a:lnSpc>
              <a:spcBef>
                <a:spcPct val="0"/>
              </a:spcBef>
            </a:pPr>
            <a:r>
              <a:rPr lang="en-US" sz="3152">
                <a:solidFill>
                  <a:srgbClr val="000000"/>
                </a:solidFill>
                <a:latin typeface="Arimo"/>
                <a:ea typeface="Arimo"/>
                <a:cs typeface="Arimo"/>
                <a:sym typeface="Arimo"/>
              </a:rPr>
              <a:t>+ Cô vừa hát bài hát gì?</a:t>
            </a:r>
          </a:p>
          <a:p>
            <a:pPr algn="ctr">
              <a:lnSpc>
                <a:spcPts val="4413"/>
              </a:lnSpc>
              <a:spcBef>
                <a:spcPct val="0"/>
              </a:spcBef>
            </a:pPr>
            <a:r>
              <a:rPr lang="en-US" sz="3152">
                <a:solidFill>
                  <a:srgbClr val="000000"/>
                </a:solidFill>
                <a:latin typeface="Arimo"/>
                <a:ea typeface="Arimo"/>
                <a:cs typeface="Arimo"/>
                <a:sym typeface="Arimo"/>
              </a:rPr>
              <a:t>+ Bài hát do nhạc sỹ nào sáng tác?</a:t>
            </a:r>
          </a:p>
          <a:p>
            <a:pPr algn="ctr">
              <a:lnSpc>
                <a:spcPts val="4413"/>
              </a:lnSpc>
              <a:spcBef>
                <a:spcPct val="0"/>
              </a:spcBef>
            </a:pPr>
            <a:r>
              <a:rPr lang="en-US" sz="3152">
                <a:solidFill>
                  <a:srgbClr val="000000"/>
                </a:solidFill>
                <a:latin typeface="Arimo"/>
                <a:ea typeface="Arimo"/>
                <a:cs typeface="Arimo"/>
                <a:sym typeface="Arimo"/>
              </a:rPr>
              <a:t>+ Các con thấy giai điệu của bài hát như thế nào?</a:t>
            </a:r>
          </a:p>
          <a:p>
            <a:pPr algn="ctr">
              <a:lnSpc>
                <a:spcPts val="4413"/>
              </a:lnSpc>
              <a:spcBef>
                <a:spcPct val="0"/>
              </a:spcBef>
            </a:pPr>
            <a:r>
              <a:rPr lang="en-US" sz="3152">
                <a:solidFill>
                  <a:srgbClr val="000000"/>
                </a:solidFill>
                <a:latin typeface="Arimo"/>
                <a:ea typeface="Arimo"/>
                <a:cs typeface="Arimo"/>
                <a:sym typeface="Arimo"/>
              </a:rPr>
              <a:t>Nội dung bài hát: Nói về nỗi vất vả của các cô giáo vùng cao.</a:t>
            </a:r>
          </a:p>
          <a:p>
            <a:pPr algn="ctr">
              <a:lnSpc>
                <a:spcPts val="4413"/>
              </a:lnSpc>
              <a:spcBef>
                <a:spcPct val="0"/>
              </a:spcBef>
            </a:pPr>
            <a:r>
              <a:rPr lang="en-US" sz="3152">
                <a:solidFill>
                  <a:srgbClr val="000000"/>
                </a:solidFill>
                <a:latin typeface="Arimo"/>
                <a:ea typeface="Arimo"/>
                <a:cs typeface="Arimo"/>
                <a:sym typeface="Arimo"/>
              </a:rPr>
              <a:t>- Lần 2: Cô hát và múa minh họa</a:t>
            </a:r>
          </a:p>
          <a:p>
            <a:pPr algn="ctr">
              <a:lnSpc>
                <a:spcPts val="4413"/>
              </a:lnSpc>
              <a:spcBef>
                <a:spcPct val="0"/>
              </a:spcBef>
            </a:pPr>
            <a:r>
              <a:rPr lang="en-US" sz="3152">
                <a:solidFill>
                  <a:srgbClr val="000000"/>
                </a:solidFill>
                <a:latin typeface="Arimo"/>
                <a:ea typeface="Arimo"/>
                <a:cs typeface="Arimo"/>
                <a:sym typeface="Arimo"/>
              </a:rPr>
              <a:t>- Lần 3: Cô hát múa minh họa, khuyến khích trẻ hưởng ứng cùng cô.</a:t>
            </a:r>
          </a:p>
          <a:p>
            <a:pPr algn="ctr">
              <a:lnSpc>
                <a:spcPts val="4973"/>
              </a:lnSpc>
              <a:spcBef>
                <a:spcPct val="0"/>
              </a:spcBef>
            </a:pPr>
          </a:p>
        </p:txBody>
      </p:sp>
      <p:sp>
        <p:nvSpPr>
          <p:cNvPr name="TextBox 8" id="8"/>
          <p:cNvSpPr txBox="true"/>
          <p:nvPr/>
        </p:nvSpPr>
        <p:spPr>
          <a:xfrm rot="0">
            <a:off x="3097988" y="923925"/>
            <a:ext cx="11974562" cy="953122"/>
          </a:xfrm>
          <a:prstGeom prst="rect">
            <a:avLst/>
          </a:prstGeom>
        </p:spPr>
        <p:txBody>
          <a:bodyPr anchor="t" rtlCol="false" tIns="0" lIns="0" bIns="0" rIns="0">
            <a:spAutoFit/>
          </a:bodyPr>
          <a:lstStyle/>
          <a:p>
            <a:pPr algn="ctr">
              <a:lnSpc>
                <a:spcPts val="7840"/>
              </a:lnSpc>
              <a:spcBef>
                <a:spcPct val="0"/>
              </a:spcBef>
            </a:pPr>
            <a:r>
              <a:rPr lang="en-US" sz="5600">
                <a:solidFill>
                  <a:srgbClr val="000000"/>
                </a:solidFill>
                <a:latin typeface="Paytone One"/>
                <a:ea typeface="Paytone One"/>
                <a:cs typeface="Paytone One"/>
                <a:sym typeface="Paytone One"/>
              </a:rPr>
              <a:t>NGHE HÁT:  “ CÔ GIÁO MIỀN XUÔI” </a:t>
            </a:r>
          </a:p>
        </p:txBody>
      </p:sp>
    </p:spTree>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FF5C7"/>
        </a:solidFill>
      </p:bgPr>
    </p:bg>
    <p:spTree>
      <p:nvGrpSpPr>
        <p:cNvPr id="1" name=""/>
        <p:cNvGrpSpPr/>
        <p:nvPr/>
      </p:nvGrpSpPr>
      <p:grpSpPr>
        <a:xfrm>
          <a:off x="0" y="0"/>
          <a:ext cx="0" cy="0"/>
          <a:chOff x="0" y="0"/>
          <a:chExt cx="0" cy="0"/>
        </a:xfrm>
      </p:grpSpPr>
      <p:sp>
        <p:nvSpPr>
          <p:cNvPr name="Freeform 2" id="2"/>
          <p:cNvSpPr/>
          <p:nvPr/>
        </p:nvSpPr>
        <p:spPr>
          <a:xfrm flipH="false" flipV="false" rot="0">
            <a:off x="0" y="0"/>
            <a:ext cx="9144000" cy="2254746"/>
          </a:xfrm>
          <a:custGeom>
            <a:avLst/>
            <a:gdLst/>
            <a:ahLst/>
            <a:cxnLst/>
            <a:rect r="r" b="b" t="t" l="l"/>
            <a:pathLst>
              <a:path h="2254746" w="9144000">
                <a:moveTo>
                  <a:pt x="0" y="0"/>
                </a:moveTo>
                <a:lnTo>
                  <a:pt x="9144000" y="0"/>
                </a:lnTo>
                <a:lnTo>
                  <a:pt x="9144000" y="2254746"/>
                </a:lnTo>
                <a:lnTo>
                  <a:pt x="0" y="2254746"/>
                </a:lnTo>
                <a:lnTo>
                  <a:pt x="0" y="0"/>
                </a:lnTo>
                <a:close/>
              </a:path>
            </a:pathLst>
          </a:custGeom>
          <a:blipFill>
            <a:blip r:embed="rId2"/>
            <a:stretch>
              <a:fillRect l="0" t="0" r="0" b="0"/>
            </a:stretch>
          </a:blipFill>
        </p:spPr>
      </p:sp>
      <p:sp>
        <p:nvSpPr>
          <p:cNvPr name="Freeform 3" id="3"/>
          <p:cNvSpPr/>
          <p:nvPr/>
        </p:nvSpPr>
        <p:spPr>
          <a:xfrm flipH="false" flipV="false" rot="0">
            <a:off x="9085269" y="0"/>
            <a:ext cx="9144000" cy="2254746"/>
          </a:xfrm>
          <a:custGeom>
            <a:avLst/>
            <a:gdLst/>
            <a:ahLst/>
            <a:cxnLst/>
            <a:rect r="r" b="b" t="t" l="l"/>
            <a:pathLst>
              <a:path h="2254746" w="9144000">
                <a:moveTo>
                  <a:pt x="0" y="0"/>
                </a:moveTo>
                <a:lnTo>
                  <a:pt x="9144000" y="0"/>
                </a:lnTo>
                <a:lnTo>
                  <a:pt x="9144000" y="2254746"/>
                </a:lnTo>
                <a:lnTo>
                  <a:pt x="0" y="2254746"/>
                </a:lnTo>
                <a:lnTo>
                  <a:pt x="0" y="0"/>
                </a:lnTo>
                <a:close/>
              </a:path>
            </a:pathLst>
          </a:custGeom>
          <a:blipFill>
            <a:blip r:embed="rId2"/>
            <a:stretch>
              <a:fillRect l="0" t="0" r="0" b="0"/>
            </a:stretch>
          </a:blipFill>
        </p:spPr>
      </p:sp>
      <p:sp>
        <p:nvSpPr>
          <p:cNvPr name="Freeform 4" id="4"/>
          <p:cNvSpPr/>
          <p:nvPr/>
        </p:nvSpPr>
        <p:spPr>
          <a:xfrm flipH="false" flipV="false" rot="0">
            <a:off x="14222204" y="4284035"/>
            <a:ext cx="4177063" cy="6002965"/>
          </a:xfrm>
          <a:custGeom>
            <a:avLst/>
            <a:gdLst/>
            <a:ahLst/>
            <a:cxnLst/>
            <a:rect r="r" b="b" t="t" l="l"/>
            <a:pathLst>
              <a:path h="6002965" w="4177063">
                <a:moveTo>
                  <a:pt x="0" y="0"/>
                </a:moveTo>
                <a:lnTo>
                  <a:pt x="4177063" y="0"/>
                </a:lnTo>
                <a:lnTo>
                  <a:pt x="4177063" y="6002965"/>
                </a:lnTo>
                <a:lnTo>
                  <a:pt x="0" y="6002965"/>
                </a:lnTo>
                <a:lnTo>
                  <a:pt x="0"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5" id="5"/>
          <p:cNvSpPr/>
          <p:nvPr/>
        </p:nvSpPr>
        <p:spPr>
          <a:xfrm flipH="true" flipV="false" rot="0">
            <a:off x="8786" y="4284035"/>
            <a:ext cx="4177063" cy="6002965"/>
          </a:xfrm>
          <a:custGeom>
            <a:avLst/>
            <a:gdLst/>
            <a:ahLst/>
            <a:cxnLst/>
            <a:rect r="r" b="b" t="t" l="l"/>
            <a:pathLst>
              <a:path h="6002965" w="4177063">
                <a:moveTo>
                  <a:pt x="4177063" y="0"/>
                </a:moveTo>
                <a:lnTo>
                  <a:pt x="0" y="0"/>
                </a:lnTo>
                <a:lnTo>
                  <a:pt x="0" y="6002965"/>
                </a:lnTo>
                <a:lnTo>
                  <a:pt x="4177063" y="6002965"/>
                </a:lnTo>
                <a:lnTo>
                  <a:pt x="4177063" y="0"/>
                </a:lnTo>
                <a:close/>
              </a:path>
            </a:pathLst>
          </a:custGeom>
          <a:blipFill>
            <a:blip r:embed="rId3">
              <a:extLst>
                <a:ext uri="{96DAC541-7B7A-43D3-8B79-37D633B846F1}">
                  <asvg:svgBlip xmlns:asvg="http://schemas.microsoft.com/office/drawing/2016/SVG/main" r:embed="rId4"/>
                </a:ext>
              </a:extLst>
            </a:blip>
            <a:stretch>
              <a:fillRect l="0" t="0" r="0" b="0"/>
            </a:stretch>
          </a:blipFill>
        </p:spPr>
      </p:sp>
      <p:sp>
        <p:nvSpPr>
          <p:cNvPr name="Freeform 6" id="6"/>
          <p:cNvSpPr/>
          <p:nvPr/>
        </p:nvSpPr>
        <p:spPr>
          <a:xfrm flipH="false" flipV="false" rot="0">
            <a:off x="4754927" y="8102592"/>
            <a:ext cx="8902343" cy="2273807"/>
          </a:xfrm>
          <a:custGeom>
            <a:avLst/>
            <a:gdLst/>
            <a:ahLst/>
            <a:cxnLst/>
            <a:rect r="r" b="b" t="t" l="l"/>
            <a:pathLst>
              <a:path h="2273807" w="8902343">
                <a:moveTo>
                  <a:pt x="0" y="0"/>
                </a:moveTo>
                <a:lnTo>
                  <a:pt x="8902342" y="0"/>
                </a:lnTo>
                <a:lnTo>
                  <a:pt x="8902342" y="2273807"/>
                </a:lnTo>
                <a:lnTo>
                  <a:pt x="0" y="2273807"/>
                </a:lnTo>
                <a:lnTo>
                  <a:pt x="0" y="0"/>
                </a:lnTo>
                <a:close/>
              </a:path>
            </a:pathLst>
          </a:custGeom>
          <a:blipFill>
            <a:blip r:embed="rId5">
              <a:extLst>
                <a:ext uri="{96DAC541-7B7A-43D3-8B79-37D633B846F1}">
                  <asvg:svgBlip xmlns:asvg="http://schemas.microsoft.com/office/drawing/2016/SVG/main" r:embed="rId6"/>
                </a:ext>
              </a:extLst>
            </a:blip>
            <a:stretch>
              <a:fillRect l="0" t="0" r="0" b="0"/>
            </a:stretch>
          </a:blipFill>
        </p:spPr>
      </p:sp>
      <p:sp>
        <p:nvSpPr>
          <p:cNvPr name="TextBox 7" id="7"/>
          <p:cNvSpPr txBox="true"/>
          <p:nvPr/>
        </p:nvSpPr>
        <p:spPr>
          <a:xfrm rot="0">
            <a:off x="1279209" y="2655263"/>
            <a:ext cx="15980091" cy="4871700"/>
          </a:xfrm>
          <a:prstGeom prst="rect">
            <a:avLst/>
          </a:prstGeom>
        </p:spPr>
        <p:txBody>
          <a:bodyPr anchor="t" rtlCol="false" tIns="0" lIns="0" bIns="0" rIns="0">
            <a:spAutoFit/>
          </a:bodyPr>
          <a:lstStyle/>
          <a:p>
            <a:pPr algn="ctr">
              <a:lnSpc>
                <a:spcPts val="5531"/>
              </a:lnSpc>
              <a:spcBef>
                <a:spcPct val="0"/>
              </a:spcBef>
            </a:pPr>
            <a:r>
              <a:rPr lang="en-US" sz="3950">
                <a:solidFill>
                  <a:srgbClr val="000000"/>
                </a:solidFill>
                <a:latin typeface="Arimo"/>
                <a:ea typeface="Arimo"/>
                <a:cs typeface="Arimo"/>
                <a:sym typeface="Arimo"/>
              </a:rPr>
              <a:t>                 -</a:t>
            </a:r>
            <a:r>
              <a:rPr lang="en-US" sz="3950">
                <a:solidFill>
                  <a:srgbClr val="000000"/>
                </a:solidFill>
                <a:latin typeface="Arimo"/>
                <a:ea typeface="Arimo"/>
                <a:cs typeface="Arimo"/>
                <a:sym typeface="Arimo"/>
              </a:rPr>
              <a:t> Cách chơi: Mời 1 trẻ lên chơi, cho trẻ đội mũ chóp kín sau đó một bạn khác giấu đồ vật ở sau lưng một bạn bất kỳ, khi bỏ mũ chóp kín ra, nhiệm vụ của bạn đó sẽ đi tìm đồ vật, cả lớp hát bài: Em đi</a:t>
            </a:r>
            <a:r>
              <a:rPr lang="en-US" sz="3950">
                <a:solidFill>
                  <a:srgbClr val="000000"/>
                </a:solidFill>
                <a:latin typeface="Arimo"/>
                <a:ea typeface="Arimo"/>
                <a:cs typeface="Arimo"/>
                <a:sym typeface="Arimo"/>
              </a:rPr>
              <a:t> qua ngã tư đường phố,</a:t>
            </a:r>
            <a:r>
              <a:rPr lang="en-US" sz="3950">
                <a:solidFill>
                  <a:srgbClr val="000000"/>
                </a:solidFill>
                <a:latin typeface="Arimo"/>
                <a:ea typeface="Arimo"/>
                <a:cs typeface="Arimo"/>
                <a:sym typeface="Arimo"/>
              </a:rPr>
              <a:t> khi trẻ đi gần đến chỗ giấu đồ vật thì các trẻ sẽ hát to lên để cho trẻ đó nhận ra chỗ giấu đồ.</a:t>
            </a:r>
          </a:p>
          <a:p>
            <a:pPr algn="ctr">
              <a:lnSpc>
                <a:spcPts val="5531"/>
              </a:lnSpc>
              <a:spcBef>
                <a:spcPct val="0"/>
              </a:spcBef>
            </a:pPr>
            <a:r>
              <a:rPr lang="en-US" sz="3950">
                <a:solidFill>
                  <a:srgbClr val="000000"/>
                </a:solidFill>
                <a:latin typeface="Arimo"/>
                <a:ea typeface="Arimo"/>
                <a:cs typeface="Arimo"/>
                <a:sym typeface="Arimo"/>
              </a:rPr>
              <a:t>- Luật chơi: Bạn nào không tìm được đồ vật sẽ phải nhảy lò cò.</a:t>
            </a:r>
          </a:p>
          <a:p>
            <a:pPr algn="ctr" marL="852977" indent="-426489" lvl="1">
              <a:lnSpc>
                <a:spcPts val="5531"/>
              </a:lnSpc>
              <a:spcBef>
                <a:spcPct val="0"/>
              </a:spcBef>
              <a:buFont typeface="Arial"/>
              <a:buChar char="•"/>
            </a:pPr>
            <a:r>
              <a:rPr lang="en-US" sz="3950">
                <a:solidFill>
                  <a:srgbClr val="000000"/>
                </a:solidFill>
                <a:latin typeface="Arimo"/>
                <a:ea typeface="Arimo"/>
                <a:cs typeface="Arimo"/>
                <a:sym typeface="Arimo"/>
              </a:rPr>
              <a:t>Cô tổ chức trẻ chơi 2 - 3 lần.</a:t>
            </a:r>
          </a:p>
        </p:txBody>
      </p:sp>
      <p:sp>
        <p:nvSpPr>
          <p:cNvPr name="TextBox 8" id="8"/>
          <p:cNvSpPr txBox="true"/>
          <p:nvPr/>
        </p:nvSpPr>
        <p:spPr>
          <a:xfrm rot="0">
            <a:off x="2160297" y="923925"/>
            <a:ext cx="13849945" cy="953122"/>
          </a:xfrm>
          <a:prstGeom prst="rect">
            <a:avLst/>
          </a:prstGeom>
        </p:spPr>
        <p:txBody>
          <a:bodyPr anchor="t" rtlCol="false" tIns="0" lIns="0" bIns="0" rIns="0">
            <a:spAutoFit/>
          </a:bodyPr>
          <a:lstStyle/>
          <a:p>
            <a:pPr algn="ctr">
              <a:lnSpc>
                <a:spcPts val="7840"/>
              </a:lnSpc>
              <a:spcBef>
                <a:spcPct val="0"/>
              </a:spcBef>
            </a:pPr>
            <a:r>
              <a:rPr lang="en-US" sz="5600">
                <a:solidFill>
                  <a:srgbClr val="000000"/>
                </a:solidFill>
                <a:latin typeface="Paytone One"/>
                <a:ea typeface="Paytone One"/>
                <a:cs typeface="Paytone One"/>
                <a:sym typeface="Paytone One"/>
              </a:rPr>
              <a:t>TRÒ CHƠI: “Nghe tiếng hát tìm đồ vật”</a:t>
            </a:r>
          </a:p>
        </p:txBody>
      </p:sp>
    </p:spTree>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FFF5C7"/>
        </a:solidFill>
      </p:bgPr>
    </p:bg>
    <p:spTree>
      <p:nvGrpSpPr>
        <p:cNvPr id="1" name=""/>
        <p:cNvGrpSpPr/>
        <p:nvPr/>
      </p:nvGrpSpPr>
      <p:grpSpPr>
        <a:xfrm>
          <a:off x="0" y="0"/>
          <a:ext cx="0" cy="0"/>
          <a:chOff x="0" y="0"/>
          <a:chExt cx="0" cy="0"/>
        </a:xfrm>
      </p:grpSpPr>
      <p:sp>
        <p:nvSpPr>
          <p:cNvPr name="Freeform 2" id="2"/>
          <p:cNvSpPr/>
          <p:nvPr/>
        </p:nvSpPr>
        <p:spPr>
          <a:xfrm flipH="false" flipV="false" rot="-5400000">
            <a:off x="2691089" y="-2971800"/>
            <a:ext cx="12788360" cy="16230600"/>
          </a:xfrm>
          <a:custGeom>
            <a:avLst/>
            <a:gdLst/>
            <a:ahLst/>
            <a:cxnLst/>
            <a:rect r="r" b="b" t="t" l="l"/>
            <a:pathLst>
              <a:path h="16230600" w="12788360">
                <a:moveTo>
                  <a:pt x="0" y="0"/>
                </a:moveTo>
                <a:lnTo>
                  <a:pt x="12788361" y="0"/>
                </a:lnTo>
                <a:lnTo>
                  <a:pt x="12788361" y="16230600"/>
                </a:lnTo>
                <a:lnTo>
                  <a:pt x="0" y="16230600"/>
                </a:lnTo>
                <a:lnTo>
                  <a:pt x="0" y="0"/>
                </a:lnTo>
                <a:close/>
              </a:path>
            </a:pathLst>
          </a:custGeom>
          <a:blipFill>
            <a:blip r:embed="rId2">
              <a:extLst>
                <a:ext uri="{96DAC541-7B7A-43D3-8B79-37D633B846F1}">
                  <asvg:svgBlip xmlns:asvg="http://schemas.microsoft.com/office/drawing/2016/SVG/main" r:embed="rId3"/>
                </a:ext>
              </a:extLst>
            </a:blip>
            <a:stretch>
              <a:fillRect l="0" t="0" r="0" b="0"/>
            </a:stretch>
          </a:blipFill>
        </p:spPr>
      </p:sp>
      <p:sp>
        <p:nvSpPr>
          <p:cNvPr name="Freeform 3" id="3"/>
          <p:cNvSpPr/>
          <p:nvPr/>
        </p:nvSpPr>
        <p:spPr>
          <a:xfrm flipH="false" flipV="false" rot="-5470056">
            <a:off x="4647627" y="95944"/>
            <a:ext cx="8875286" cy="10095112"/>
          </a:xfrm>
          <a:custGeom>
            <a:avLst/>
            <a:gdLst/>
            <a:ahLst/>
            <a:cxnLst/>
            <a:rect r="r" b="b" t="t" l="l"/>
            <a:pathLst>
              <a:path h="10095112" w="8875286">
                <a:moveTo>
                  <a:pt x="0" y="0"/>
                </a:moveTo>
                <a:lnTo>
                  <a:pt x="8875285" y="0"/>
                </a:lnTo>
                <a:lnTo>
                  <a:pt x="8875285" y="10095112"/>
                </a:lnTo>
                <a:lnTo>
                  <a:pt x="0" y="10095112"/>
                </a:lnTo>
                <a:lnTo>
                  <a:pt x="0" y="0"/>
                </a:lnTo>
                <a:close/>
              </a:path>
            </a:pathLst>
          </a:custGeom>
          <a:blipFill>
            <a:blip r:embed="rId4">
              <a:extLst>
                <a:ext uri="{96DAC541-7B7A-43D3-8B79-37D633B846F1}">
                  <asvg:svgBlip xmlns:asvg="http://schemas.microsoft.com/office/drawing/2016/SVG/main" r:embed="rId5"/>
                </a:ext>
              </a:extLst>
            </a:blip>
            <a:stretch>
              <a:fillRect l="0" t="0" r="0" b="0"/>
            </a:stretch>
          </a:blipFill>
        </p:spPr>
      </p:sp>
      <p:sp>
        <p:nvSpPr>
          <p:cNvPr name="Freeform 4" id="4"/>
          <p:cNvSpPr/>
          <p:nvPr/>
        </p:nvSpPr>
        <p:spPr>
          <a:xfrm flipH="false" flipV="false" rot="0">
            <a:off x="0" y="0"/>
            <a:ext cx="9144000" cy="2254746"/>
          </a:xfrm>
          <a:custGeom>
            <a:avLst/>
            <a:gdLst/>
            <a:ahLst/>
            <a:cxnLst/>
            <a:rect r="r" b="b" t="t" l="l"/>
            <a:pathLst>
              <a:path h="2254746" w="9144000">
                <a:moveTo>
                  <a:pt x="0" y="0"/>
                </a:moveTo>
                <a:lnTo>
                  <a:pt x="9144000" y="0"/>
                </a:lnTo>
                <a:lnTo>
                  <a:pt x="9144000" y="2254746"/>
                </a:lnTo>
                <a:lnTo>
                  <a:pt x="0" y="2254746"/>
                </a:lnTo>
                <a:lnTo>
                  <a:pt x="0" y="0"/>
                </a:lnTo>
                <a:close/>
              </a:path>
            </a:pathLst>
          </a:custGeom>
          <a:blipFill>
            <a:blip r:embed="rId6"/>
            <a:stretch>
              <a:fillRect l="0" t="0" r="0" b="0"/>
            </a:stretch>
          </a:blipFill>
        </p:spPr>
      </p:sp>
      <p:sp>
        <p:nvSpPr>
          <p:cNvPr name="Freeform 5" id="5"/>
          <p:cNvSpPr/>
          <p:nvPr/>
        </p:nvSpPr>
        <p:spPr>
          <a:xfrm flipH="false" flipV="false" rot="0">
            <a:off x="9085269" y="0"/>
            <a:ext cx="9144000" cy="2254746"/>
          </a:xfrm>
          <a:custGeom>
            <a:avLst/>
            <a:gdLst/>
            <a:ahLst/>
            <a:cxnLst/>
            <a:rect r="r" b="b" t="t" l="l"/>
            <a:pathLst>
              <a:path h="2254746" w="9144000">
                <a:moveTo>
                  <a:pt x="0" y="0"/>
                </a:moveTo>
                <a:lnTo>
                  <a:pt x="9144000" y="0"/>
                </a:lnTo>
                <a:lnTo>
                  <a:pt x="9144000" y="2254746"/>
                </a:lnTo>
                <a:lnTo>
                  <a:pt x="0" y="2254746"/>
                </a:lnTo>
                <a:lnTo>
                  <a:pt x="0" y="0"/>
                </a:lnTo>
                <a:close/>
              </a:path>
            </a:pathLst>
          </a:custGeom>
          <a:blipFill>
            <a:blip r:embed="rId6"/>
            <a:stretch>
              <a:fillRect l="0" t="0" r="0" b="0"/>
            </a:stretch>
          </a:blipFill>
        </p:spPr>
      </p:sp>
      <p:sp>
        <p:nvSpPr>
          <p:cNvPr name="Freeform 6" id="6"/>
          <p:cNvSpPr/>
          <p:nvPr/>
        </p:nvSpPr>
        <p:spPr>
          <a:xfrm flipH="false" flipV="false" rot="0">
            <a:off x="14222204" y="4284035"/>
            <a:ext cx="4177063" cy="6002965"/>
          </a:xfrm>
          <a:custGeom>
            <a:avLst/>
            <a:gdLst/>
            <a:ahLst/>
            <a:cxnLst/>
            <a:rect r="r" b="b" t="t" l="l"/>
            <a:pathLst>
              <a:path h="6002965" w="4177063">
                <a:moveTo>
                  <a:pt x="0" y="0"/>
                </a:moveTo>
                <a:lnTo>
                  <a:pt x="4177063" y="0"/>
                </a:lnTo>
                <a:lnTo>
                  <a:pt x="4177063" y="6002965"/>
                </a:lnTo>
                <a:lnTo>
                  <a:pt x="0" y="6002965"/>
                </a:lnTo>
                <a:lnTo>
                  <a:pt x="0"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Freeform 7" id="7"/>
          <p:cNvSpPr/>
          <p:nvPr/>
        </p:nvSpPr>
        <p:spPr>
          <a:xfrm flipH="true" flipV="false" rot="0">
            <a:off x="8786" y="4284035"/>
            <a:ext cx="4177063" cy="6002965"/>
          </a:xfrm>
          <a:custGeom>
            <a:avLst/>
            <a:gdLst/>
            <a:ahLst/>
            <a:cxnLst/>
            <a:rect r="r" b="b" t="t" l="l"/>
            <a:pathLst>
              <a:path h="6002965" w="4177063">
                <a:moveTo>
                  <a:pt x="4177063" y="0"/>
                </a:moveTo>
                <a:lnTo>
                  <a:pt x="0" y="0"/>
                </a:lnTo>
                <a:lnTo>
                  <a:pt x="0" y="6002965"/>
                </a:lnTo>
                <a:lnTo>
                  <a:pt x="4177063" y="6002965"/>
                </a:lnTo>
                <a:lnTo>
                  <a:pt x="4177063" y="0"/>
                </a:lnTo>
                <a:close/>
              </a:path>
            </a:pathLst>
          </a:custGeom>
          <a:blipFill>
            <a:blip r:embed="rId7">
              <a:extLst>
                <a:ext uri="{96DAC541-7B7A-43D3-8B79-37D633B846F1}">
                  <asvg:svgBlip xmlns:asvg="http://schemas.microsoft.com/office/drawing/2016/SVG/main" r:embed="rId8"/>
                </a:ext>
              </a:extLst>
            </a:blip>
            <a:stretch>
              <a:fillRect l="0" t="0" r="0" b="0"/>
            </a:stretch>
          </a:blipFill>
        </p:spPr>
      </p:sp>
      <p:sp>
        <p:nvSpPr>
          <p:cNvPr name="TextBox 8" id="8"/>
          <p:cNvSpPr txBox="true"/>
          <p:nvPr/>
        </p:nvSpPr>
        <p:spPr>
          <a:xfrm rot="0">
            <a:off x="6027542" y="4141724"/>
            <a:ext cx="6357113" cy="2232153"/>
          </a:xfrm>
          <a:prstGeom prst="rect">
            <a:avLst/>
          </a:prstGeom>
        </p:spPr>
        <p:txBody>
          <a:bodyPr anchor="t" rtlCol="false" tIns="0" lIns="0" bIns="0" rIns="0">
            <a:spAutoFit/>
          </a:bodyPr>
          <a:lstStyle/>
          <a:p>
            <a:pPr algn="ctr">
              <a:lnSpc>
                <a:spcPts val="8464"/>
              </a:lnSpc>
            </a:pPr>
            <a:r>
              <a:rPr lang="en-US" sz="9200">
                <a:solidFill>
                  <a:srgbClr val="819751"/>
                </a:solidFill>
                <a:latin typeface="Dingos Stamp"/>
                <a:ea typeface="Dingos Stamp"/>
                <a:cs typeface="Dingos Stamp"/>
                <a:sym typeface="Dingos Stamp"/>
              </a:rPr>
              <a:t>Thank</a:t>
            </a:r>
          </a:p>
          <a:p>
            <a:pPr algn="ctr">
              <a:lnSpc>
                <a:spcPts val="8464"/>
              </a:lnSpc>
            </a:pPr>
            <a:r>
              <a:rPr lang="en-US" sz="9200">
                <a:solidFill>
                  <a:srgbClr val="819751"/>
                </a:solidFill>
                <a:latin typeface="Dingos Stamp"/>
                <a:ea typeface="Dingos Stamp"/>
                <a:cs typeface="Dingos Stamp"/>
                <a:sym typeface="Dingos Stamp"/>
              </a:rPr>
              <a:t>You</a:t>
            </a:r>
          </a:p>
        </p:txBody>
      </p:sp>
      <p:sp>
        <p:nvSpPr>
          <p:cNvPr name="Freeform 9" id="9"/>
          <p:cNvSpPr/>
          <p:nvPr/>
        </p:nvSpPr>
        <p:spPr>
          <a:xfrm flipH="false" flipV="false" rot="0">
            <a:off x="4754927" y="8102592"/>
            <a:ext cx="8902343" cy="2273807"/>
          </a:xfrm>
          <a:custGeom>
            <a:avLst/>
            <a:gdLst/>
            <a:ahLst/>
            <a:cxnLst/>
            <a:rect r="r" b="b" t="t" l="l"/>
            <a:pathLst>
              <a:path h="2273807" w="8902343">
                <a:moveTo>
                  <a:pt x="0" y="0"/>
                </a:moveTo>
                <a:lnTo>
                  <a:pt x="8902342" y="0"/>
                </a:lnTo>
                <a:lnTo>
                  <a:pt x="8902342" y="2273807"/>
                </a:lnTo>
                <a:lnTo>
                  <a:pt x="0" y="2273807"/>
                </a:lnTo>
                <a:lnTo>
                  <a:pt x="0" y="0"/>
                </a:lnTo>
                <a:close/>
              </a:path>
            </a:pathLst>
          </a:custGeom>
          <a:blipFill>
            <a:blip r:embed="rId9">
              <a:extLst>
                <a:ext uri="{96DAC541-7B7A-43D3-8B79-37D633B846F1}">
                  <asvg:svgBlip xmlns:asvg="http://schemas.microsoft.com/office/drawing/2016/SVG/main" r:embed="rId10"/>
                </a:ext>
              </a:extLst>
            </a:blip>
            <a:stretch>
              <a:fillRect l="0" t="0" r="0" b="0"/>
            </a:stretch>
          </a:blipFill>
        </p:spPr>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identifier>DAGlCSqEu_Q</dc:identifier>
  <dcterms:modified xsi:type="dcterms:W3CDTF">2011-08-01T06:04:30Z</dcterms:modified>
  <cp:revision>1</cp:revision>
  <dc:title>UBND THỊ XÃ BUÔN HỒ TRƯỜNG MẪU GIÁO HOA SỮA</dc:title>
</cp:coreProperties>
</file>