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Lst>
  <p:sldSz cx="18288000" cy="10287000"/>
  <p:notesSz cx="6858000" cy="9144000"/>
  <p:embeddedFontLst>
    <p:embeddedFont>
      <p:font typeface="Paytone One" charset="1" panose="00000500000000000000"/>
      <p:regular r:id="rId13"/>
    </p:embeddedFont>
    <p:embeddedFont>
      <p:font typeface="Dosis Bold" charset="1" panose="02010803020202060003"/>
      <p:regular r:id="rId14"/>
    </p:embeddedFont>
    <p:embeddedFont>
      <p:font typeface="Arimo" charset="1" panose="020B0604020202020204"/>
      <p:regular r:id="rId15"/>
    </p:embeddedFont>
    <p:embeddedFont>
      <p:font typeface="Dingos Stamp" charset="1" panose="03000A02040400000004"/>
      <p:regular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fonts/font13.fntdata" Type="http://schemas.openxmlformats.org/officeDocument/2006/relationships/font"/><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 Id="rId7" Target="../media/image6.png" Type="http://schemas.openxmlformats.org/officeDocument/2006/relationships/image"/><Relationship Id="rId8" Target="../media/image7.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 Id="rId4" Target="../media/image5.svg" Type="http://schemas.openxmlformats.org/officeDocument/2006/relationships/image"/><Relationship Id="rId5" Target="../media/image6.png" Type="http://schemas.openxmlformats.org/officeDocument/2006/relationships/image"/><Relationship Id="rId6" Target="../media/image7.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 Id="rId4" Target="../media/image5.svg" Type="http://schemas.openxmlformats.org/officeDocument/2006/relationships/image"/><Relationship Id="rId5" Target="../media/image6.png" Type="http://schemas.openxmlformats.org/officeDocument/2006/relationships/image"/><Relationship Id="rId6" Target="../media/image7.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 Id="rId4" Target="../media/image5.svg" Type="http://schemas.openxmlformats.org/officeDocument/2006/relationships/image"/><Relationship Id="rId5" Target="../media/image6.png" Type="http://schemas.openxmlformats.org/officeDocument/2006/relationships/image"/><Relationship Id="rId6" Target="../media/image7.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 Id="rId4" Target="../media/image5.svg" Type="http://schemas.openxmlformats.org/officeDocument/2006/relationships/image"/><Relationship Id="rId5" Target="../media/image6.png" Type="http://schemas.openxmlformats.org/officeDocument/2006/relationships/image"/><Relationship Id="rId6" Target="../media/image7.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 Id="rId4" Target="../media/image5.svg" Type="http://schemas.openxmlformats.org/officeDocument/2006/relationships/image"/><Relationship Id="rId5" Target="../media/image6.png" Type="http://schemas.openxmlformats.org/officeDocument/2006/relationships/image"/><Relationship Id="rId6" Target="../media/image7.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7.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 Id="rId6" Target="../media/image3.png" Type="http://schemas.openxmlformats.org/officeDocument/2006/relationships/image"/><Relationship Id="rId7" Target="../media/image4.png" Type="http://schemas.openxmlformats.org/officeDocument/2006/relationships/image"/><Relationship Id="rId8" Target="../media/image5.svg" Type="http://schemas.openxmlformats.org/officeDocument/2006/relationships/image"/><Relationship Id="rId9" Target="../media/image6.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FF5C7"/>
        </a:solidFill>
      </p:bgPr>
    </p:bg>
    <p:spTree>
      <p:nvGrpSpPr>
        <p:cNvPr id="1" name=""/>
        <p:cNvGrpSpPr/>
        <p:nvPr/>
      </p:nvGrpSpPr>
      <p:grpSpPr>
        <a:xfrm>
          <a:off x="0" y="0"/>
          <a:ext cx="0" cy="0"/>
          <a:chOff x="0" y="0"/>
          <a:chExt cx="0" cy="0"/>
        </a:xfrm>
      </p:grpSpPr>
      <p:sp>
        <p:nvSpPr>
          <p:cNvPr name="Freeform 2" id="2"/>
          <p:cNvSpPr/>
          <p:nvPr/>
        </p:nvSpPr>
        <p:spPr>
          <a:xfrm flipH="false" flipV="false" rot="-5400000">
            <a:off x="2691089" y="-2971800"/>
            <a:ext cx="12788360" cy="16230600"/>
          </a:xfrm>
          <a:custGeom>
            <a:avLst/>
            <a:gdLst/>
            <a:ahLst/>
            <a:cxnLst/>
            <a:rect r="r" b="b" t="t" l="l"/>
            <a:pathLst>
              <a:path h="16230600" w="12788360">
                <a:moveTo>
                  <a:pt x="0" y="0"/>
                </a:moveTo>
                <a:lnTo>
                  <a:pt x="12788361" y="0"/>
                </a:lnTo>
                <a:lnTo>
                  <a:pt x="12788361" y="16230600"/>
                </a:lnTo>
                <a:lnTo>
                  <a:pt x="0" y="162306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4"/>
            <a:stretch>
              <a:fillRect l="0" t="0" r="0" b="0"/>
            </a:stretch>
          </a:blipFill>
        </p:spPr>
      </p:sp>
      <p:sp>
        <p:nvSpPr>
          <p:cNvPr name="Freeform 4" id="4"/>
          <p:cNvSpPr/>
          <p:nvPr/>
        </p:nvSpPr>
        <p:spPr>
          <a:xfrm flipH="false" flipV="false" rot="0">
            <a:off x="9085269"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4"/>
            <a:stretch>
              <a:fillRect l="0" t="0" r="0" b="0"/>
            </a:stretch>
          </a:blipFill>
        </p:spPr>
      </p:sp>
      <p:sp>
        <p:nvSpPr>
          <p:cNvPr name="TextBox 5" id="5"/>
          <p:cNvSpPr txBox="true"/>
          <p:nvPr/>
        </p:nvSpPr>
        <p:spPr>
          <a:xfrm rot="0">
            <a:off x="545724" y="2330946"/>
            <a:ext cx="17467997" cy="769259"/>
          </a:xfrm>
          <a:prstGeom prst="rect">
            <a:avLst/>
          </a:prstGeom>
        </p:spPr>
        <p:txBody>
          <a:bodyPr anchor="t" rtlCol="false" tIns="0" lIns="0" bIns="0" rIns="0">
            <a:spAutoFit/>
          </a:bodyPr>
          <a:lstStyle/>
          <a:p>
            <a:pPr algn="ctr">
              <a:lnSpc>
                <a:spcPts val="2852"/>
              </a:lnSpc>
            </a:pPr>
            <a:r>
              <a:rPr lang="en-US" sz="3100">
                <a:solidFill>
                  <a:srgbClr val="004AAD"/>
                </a:solidFill>
                <a:latin typeface="Paytone One"/>
                <a:ea typeface="Paytone One"/>
                <a:cs typeface="Paytone One"/>
                <a:sym typeface="Paytone One"/>
              </a:rPr>
              <a:t>UBND THỊ XÃ BUÔN HỒ</a:t>
            </a:r>
          </a:p>
          <a:p>
            <a:pPr algn="ctr">
              <a:lnSpc>
                <a:spcPts val="2944"/>
              </a:lnSpc>
            </a:pPr>
            <a:r>
              <a:rPr lang="en-US" sz="3200">
                <a:solidFill>
                  <a:srgbClr val="004AAD"/>
                </a:solidFill>
                <a:latin typeface="Paytone One"/>
                <a:ea typeface="Paytone One"/>
                <a:cs typeface="Paytone One"/>
                <a:sym typeface="Paytone One"/>
              </a:rPr>
              <a:t>TRƯỜNG MẪU GIÁO HOA SỮA</a:t>
            </a:r>
          </a:p>
        </p:txBody>
      </p:sp>
      <p:sp>
        <p:nvSpPr>
          <p:cNvPr name="Freeform 6" id="6"/>
          <p:cNvSpPr/>
          <p:nvPr/>
        </p:nvSpPr>
        <p:spPr>
          <a:xfrm flipH="false" flipV="false" rot="0">
            <a:off x="14222204" y="4284035"/>
            <a:ext cx="4177063" cy="6002965"/>
          </a:xfrm>
          <a:custGeom>
            <a:avLst/>
            <a:gdLst/>
            <a:ahLst/>
            <a:cxnLst/>
            <a:rect r="r" b="b" t="t" l="l"/>
            <a:pathLst>
              <a:path h="6002965" w="4177063">
                <a:moveTo>
                  <a:pt x="0" y="0"/>
                </a:moveTo>
                <a:lnTo>
                  <a:pt x="4177063" y="0"/>
                </a:lnTo>
                <a:lnTo>
                  <a:pt x="4177063" y="6002965"/>
                </a:lnTo>
                <a:lnTo>
                  <a:pt x="0" y="600296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7" id="7"/>
          <p:cNvSpPr/>
          <p:nvPr/>
        </p:nvSpPr>
        <p:spPr>
          <a:xfrm flipH="true" flipV="false" rot="0">
            <a:off x="8786" y="4284035"/>
            <a:ext cx="4177063" cy="6002965"/>
          </a:xfrm>
          <a:custGeom>
            <a:avLst/>
            <a:gdLst/>
            <a:ahLst/>
            <a:cxnLst/>
            <a:rect r="r" b="b" t="t" l="l"/>
            <a:pathLst>
              <a:path h="6002965" w="4177063">
                <a:moveTo>
                  <a:pt x="4177063" y="0"/>
                </a:moveTo>
                <a:lnTo>
                  <a:pt x="0" y="0"/>
                </a:lnTo>
                <a:lnTo>
                  <a:pt x="0" y="6002965"/>
                </a:lnTo>
                <a:lnTo>
                  <a:pt x="4177063" y="6002965"/>
                </a:lnTo>
                <a:lnTo>
                  <a:pt x="4177063"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8" id="8"/>
          <p:cNvSpPr/>
          <p:nvPr/>
        </p:nvSpPr>
        <p:spPr>
          <a:xfrm flipH="false" flipV="false" rot="0">
            <a:off x="4754927" y="8102592"/>
            <a:ext cx="9049590" cy="2311416"/>
          </a:xfrm>
          <a:custGeom>
            <a:avLst/>
            <a:gdLst/>
            <a:ahLst/>
            <a:cxnLst/>
            <a:rect r="r" b="b" t="t" l="l"/>
            <a:pathLst>
              <a:path h="2311416" w="9049590">
                <a:moveTo>
                  <a:pt x="0" y="0"/>
                </a:moveTo>
                <a:lnTo>
                  <a:pt x="9049590" y="0"/>
                </a:lnTo>
                <a:lnTo>
                  <a:pt x="9049590" y="2311416"/>
                </a:lnTo>
                <a:lnTo>
                  <a:pt x="0" y="2311416"/>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TextBox 9" id="9"/>
          <p:cNvSpPr txBox="true"/>
          <p:nvPr/>
        </p:nvSpPr>
        <p:spPr>
          <a:xfrm rot="0">
            <a:off x="2333420" y="3618154"/>
            <a:ext cx="13621160" cy="6430645"/>
          </a:xfrm>
          <a:prstGeom prst="rect">
            <a:avLst/>
          </a:prstGeom>
        </p:spPr>
        <p:txBody>
          <a:bodyPr anchor="t" rtlCol="false" tIns="0" lIns="0" bIns="0" rIns="0">
            <a:spAutoFit/>
          </a:bodyPr>
          <a:lstStyle/>
          <a:p>
            <a:pPr algn="ctr">
              <a:lnSpc>
                <a:spcPts val="7279"/>
              </a:lnSpc>
            </a:pPr>
            <a:r>
              <a:rPr lang="en-US" sz="5199" b="true">
                <a:solidFill>
                  <a:srgbClr val="231F1B"/>
                </a:solidFill>
                <a:latin typeface="Dosis Bold"/>
                <a:ea typeface="Dosis Bold"/>
                <a:cs typeface="Dosis Bold"/>
                <a:sym typeface="Dosis Bold"/>
              </a:rPr>
              <a:t>LĨNH VỰC PHÁT TRIỂN THỂ CHẤT</a:t>
            </a:r>
          </a:p>
          <a:p>
            <a:pPr algn="ctr">
              <a:lnSpc>
                <a:spcPts val="7279"/>
              </a:lnSpc>
            </a:pPr>
            <a:r>
              <a:rPr lang="en-US" sz="5199" b="true">
                <a:solidFill>
                  <a:srgbClr val="231F1B"/>
                </a:solidFill>
                <a:latin typeface="Dosis Bold"/>
                <a:ea typeface="Dosis Bold"/>
                <a:cs typeface="Dosis Bold"/>
                <a:sym typeface="Dosis Bold"/>
              </a:rPr>
              <a:t>CHỦ ĐỀ: NGHỀ NGHIỆP</a:t>
            </a:r>
          </a:p>
          <a:p>
            <a:pPr algn="ctr">
              <a:lnSpc>
                <a:spcPts val="7279"/>
              </a:lnSpc>
            </a:pPr>
            <a:r>
              <a:rPr lang="en-US" sz="5199" b="true">
                <a:solidFill>
                  <a:srgbClr val="231F1B"/>
                </a:solidFill>
                <a:latin typeface="Dosis Bold"/>
                <a:ea typeface="Dosis Bold"/>
                <a:cs typeface="Dosis Bold"/>
                <a:sym typeface="Dosis Bold"/>
              </a:rPr>
              <a:t>CHỦ ĐỀ NHÁNH:  NGÀY TẾT CỦA CÔ 20/11</a:t>
            </a:r>
          </a:p>
          <a:p>
            <a:pPr algn="ctr">
              <a:lnSpc>
                <a:spcPts val="7279"/>
              </a:lnSpc>
            </a:pPr>
            <a:r>
              <a:rPr lang="en-US" sz="5199" b="true">
                <a:solidFill>
                  <a:srgbClr val="231F1B"/>
                </a:solidFill>
                <a:latin typeface="Dosis Bold"/>
                <a:ea typeface="Dosis Bold"/>
                <a:cs typeface="Dosis Bold"/>
                <a:sym typeface="Dosis Bold"/>
              </a:rPr>
              <a:t>ĐỀ TÀI: DẠY HÁT “ CÔ GIÁO EM”</a:t>
            </a:r>
          </a:p>
          <a:p>
            <a:pPr algn="ctr">
              <a:lnSpc>
                <a:spcPts val="7279"/>
              </a:lnSpc>
            </a:pPr>
            <a:r>
              <a:rPr lang="en-US" sz="5199" b="true">
                <a:solidFill>
                  <a:srgbClr val="231F1B"/>
                </a:solidFill>
                <a:latin typeface="Dosis Bold"/>
                <a:ea typeface="Dosis Bold"/>
                <a:cs typeface="Dosis Bold"/>
                <a:sym typeface="Dosis Bold"/>
              </a:rPr>
              <a:t>NGÀY DẠY: 20/11/2024</a:t>
            </a:r>
          </a:p>
          <a:p>
            <a:pPr algn="ctr">
              <a:lnSpc>
                <a:spcPts val="7279"/>
              </a:lnSpc>
            </a:pPr>
            <a:r>
              <a:rPr lang="en-US" sz="5199" b="true">
                <a:solidFill>
                  <a:srgbClr val="231F1B"/>
                </a:solidFill>
                <a:latin typeface="Dosis Bold"/>
                <a:ea typeface="Dosis Bold"/>
                <a:cs typeface="Dosis Bold"/>
                <a:sym typeface="Dosis Bold"/>
              </a:rPr>
              <a:t>NGƯỜI DẠY: ĐINH HỒNG NGỌC</a:t>
            </a:r>
          </a:p>
          <a:p>
            <a:pPr algn="ctr">
              <a:lnSpc>
                <a:spcPts val="7279"/>
              </a:lnSpc>
            </a:pP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FF5C7"/>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2"/>
            <a:stretch>
              <a:fillRect l="0" t="0" r="0" b="0"/>
            </a:stretch>
          </a:blipFill>
        </p:spPr>
      </p:sp>
      <p:sp>
        <p:nvSpPr>
          <p:cNvPr name="Freeform 3" id="3"/>
          <p:cNvSpPr/>
          <p:nvPr/>
        </p:nvSpPr>
        <p:spPr>
          <a:xfrm flipH="false" flipV="false" rot="0">
            <a:off x="9085269"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2"/>
            <a:stretch>
              <a:fillRect l="0" t="0" r="0" b="0"/>
            </a:stretch>
          </a:blipFill>
        </p:spPr>
      </p:sp>
      <p:sp>
        <p:nvSpPr>
          <p:cNvPr name="Freeform 4" id="4"/>
          <p:cNvSpPr/>
          <p:nvPr/>
        </p:nvSpPr>
        <p:spPr>
          <a:xfrm flipH="false" flipV="false" rot="0">
            <a:off x="14222204" y="4284035"/>
            <a:ext cx="4177063" cy="6002965"/>
          </a:xfrm>
          <a:custGeom>
            <a:avLst/>
            <a:gdLst/>
            <a:ahLst/>
            <a:cxnLst/>
            <a:rect r="r" b="b" t="t" l="l"/>
            <a:pathLst>
              <a:path h="6002965" w="4177063">
                <a:moveTo>
                  <a:pt x="0" y="0"/>
                </a:moveTo>
                <a:lnTo>
                  <a:pt x="4177063" y="0"/>
                </a:lnTo>
                <a:lnTo>
                  <a:pt x="4177063" y="6002965"/>
                </a:lnTo>
                <a:lnTo>
                  <a:pt x="0" y="600296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true" flipV="false" rot="0">
            <a:off x="8786" y="4284035"/>
            <a:ext cx="4177063" cy="6002965"/>
          </a:xfrm>
          <a:custGeom>
            <a:avLst/>
            <a:gdLst/>
            <a:ahLst/>
            <a:cxnLst/>
            <a:rect r="r" b="b" t="t" l="l"/>
            <a:pathLst>
              <a:path h="6002965" w="4177063">
                <a:moveTo>
                  <a:pt x="4177063" y="0"/>
                </a:moveTo>
                <a:lnTo>
                  <a:pt x="0" y="0"/>
                </a:lnTo>
                <a:lnTo>
                  <a:pt x="0" y="6002965"/>
                </a:lnTo>
                <a:lnTo>
                  <a:pt x="4177063" y="6002965"/>
                </a:lnTo>
                <a:lnTo>
                  <a:pt x="4177063"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4754927" y="8102592"/>
            <a:ext cx="8902343" cy="2273807"/>
          </a:xfrm>
          <a:custGeom>
            <a:avLst/>
            <a:gdLst/>
            <a:ahLst/>
            <a:cxnLst/>
            <a:rect r="r" b="b" t="t" l="l"/>
            <a:pathLst>
              <a:path h="2273807" w="8902343">
                <a:moveTo>
                  <a:pt x="0" y="0"/>
                </a:moveTo>
                <a:lnTo>
                  <a:pt x="8902342" y="0"/>
                </a:lnTo>
                <a:lnTo>
                  <a:pt x="8902342" y="2273807"/>
                </a:lnTo>
                <a:lnTo>
                  <a:pt x="0" y="2273807"/>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7" id="7"/>
          <p:cNvSpPr txBox="true"/>
          <p:nvPr/>
        </p:nvSpPr>
        <p:spPr>
          <a:xfrm rot="0">
            <a:off x="3112132" y="2392680"/>
            <a:ext cx="13198603" cy="6605840"/>
          </a:xfrm>
          <a:prstGeom prst="rect">
            <a:avLst/>
          </a:prstGeom>
        </p:spPr>
        <p:txBody>
          <a:bodyPr anchor="t" rtlCol="false" tIns="0" lIns="0" bIns="0" rIns="0">
            <a:spAutoFit/>
          </a:bodyPr>
          <a:lstStyle/>
          <a:p>
            <a:pPr algn="ctr">
              <a:lnSpc>
                <a:spcPts val="4973"/>
              </a:lnSpc>
              <a:spcBef>
                <a:spcPct val="0"/>
              </a:spcBef>
            </a:pPr>
            <a:r>
              <a:rPr lang="en-US" sz="3552">
                <a:solidFill>
                  <a:srgbClr val="000000"/>
                </a:solidFill>
                <a:latin typeface="Arimo"/>
                <a:ea typeface="Arimo"/>
                <a:cs typeface="Arimo"/>
                <a:sym typeface="Arimo"/>
              </a:rPr>
              <a:t>- Cô đố trẻ:</a:t>
            </a:r>
          </a:p>
          <a:p>
            <a:pPr algn="ctr">
              <a:lnSpc>
                <a:spcPts val="4973"/>
              </a:lnSpc>
              <a:spcBef>
                <a:spcPct val="0"/>
              </a:spcBef>
            </a:pPr>
            <a:r>
              <a:rPr lang="en-US" sz="3552">
                <a:solidFill>
                  <a:srgbClr val="000000"/>
                </a:solidFill>
                <a:latin typeface="Arimo"/>
                <a:ea typeface="Arimo"/>
                <a:cs typeface="Arimo"/>
                <a:sym typeface="Arimo"/>
              </a:rPr>
              <a:t>“Ai dạy bé hát</a:t>
            </a:r>
          </a:p>
          <a:p>
            <a:pPr algn="ctr">
              <a:lnSpc>
                <a:spcPts val="4973"/>
              </a:lnSpc>
              <a:spcBef>
                <a:spcPct val="0"/>
              </a:spcBef>
            </a:pPr>
            <a:r>
              <a:rPr lang="en-US" sz="3552">
                <a:solidFill>
                  <a:srgbClr val="000000"/>
                </a:solidFill>
                <a:latin typeface="Arimo"/>
                <a:ea typeface="Arimo"/>
                <a:cs typeface="Arimo"/>
                <a:sym typeface="Arimo"/>
              </a:rPr>
              <a:t>Chải tóc hàng ngày</a:t>
            </a:r>
          </a:p>
          <a:p>
            <a:pPr algn="ctr">
              <a:lnSpc>
                <a:spcPts val="4973"/>
              </a:lnSpc>
              <a:spcBef>
                <a:spcPct val="0"/>
              </a:spcBef>
            </a:pPr>
            <a:r>
              <a:rPr lang="en-US" sz="3552">
                <a:solidFill>
                  <a:srgbClr val="000000"/>
                </a:solidFill>
                <a:latin typeface="Arimo"/>
                <a:ea typeface="Arimo"/>
                <a:cs typeface="Arimo"/>
                <a:sym typeface="Arimo"/>
              </a:rPr>
              <a:t>Ai kể chuyện hay</a:t>
            </a:r>
          </a:p>
          <a:p>
            <a:pPr algn="ctr">
              <a:lnSpc>
                <a:spcPts val="4973"/>
              </a:lnSpc>
              <a:spcBef>
                <a:spcPct val="0"/>
              </a:spcBef>
            </a:pPr>
            <a:r>
              <a:rPr lang="en-US" sz="3552">
                <a:solidFill>
                  <a:srgbClr val="000000"/>
                </a:solidFill>
                <a:latin typeface="Arimo"/>
                <a:ea typeface="Arimo"/>
                <a:cs typeface="Arimo"/>
                <a:sym typeface="Arimo"/>
              </a:rPr>
              <a:t>Khuyên bé đừng khóc”</a:t>
            </a:r>
          </a:p>
          <a:p>
            <a:pPr algn="ctr">
              <a:lnSpc>
                <a:spcPts val="4973"/>
              </a:lnSpc>
              <a:spcBef>
                <a:spcPct val="0"/>
              </a:spcBef>
            </a:pPr>
            <a:r>
              <a:rPr lang="en-US" sz="3552">
                <a:solidFill>
                  <a:srgbClr val="000000"/>
                </a:solidFill>
                <a:latin typeface="Arimo"/>
                <a:ea typeface="Arimo"/>
                <a:cs typeface="Arimo"/>
                <a:sym typeface="Arimo"/>
              </a:rPr>
              <a:t>Đố bé là ai?</a:t>
            </a:r>
          </a:p>
          <a:p>
            <a:pPr algn="ctr">
              <a:lnSpc>
                <a:spcPts val="4413"/>
              </a:lnSpc>
              <a:spcBef>
                <a:spcPct val="0"/>
              </a:spcBef>
            </a:pPr>
            <a:r>
              <a:rPr lang="en-US" sz="3152">
                <a:solidFill>
                  <a:srgbClr val="000000"/>
                </a:solidFill>
                <a:latin typeface="Arimo"/>
                <a:ea typeface="Arimo"/>
                <a:cs typeface="Arimo"/>
                <a:sym typeface="Arimo"/>
              </a:rPr>
              <a:t>=&gt; Cô giáo là người chăm sóc, dạy dỗ các con ở trường hàng ngày, các con phải biết yêu thương, kính trọng cô giáo của mình.</a:t>
            </a:r>
          </a:p>
          <a:p>
            <a:pPr algn="ctr">
              <a:lnSpc>
                <a:spcPts val="4413"/>
              </a:lnSpc>
              <a:spcBef>
                <a:spcPct val="0"/>
              </a:spcBef>
            </a:pPr>
            <a:r>
              <a:rPr lang="en-US" sz="3152">
                <a:solidFill>
                  <a:srgbClr val="000000"/>
                </a:solidFill>
                <a:latin typeface="Arimo"/>
                <a:ea typeface="Arimo"/>
                <a:cs typeface="Arimo"/>
                <a:sym typeface="Arimo"/>
              </a:rPr>
              <a:t>- Có một bài hát rất hay nói về cô giáo. Đó là bài hát: “Cô giáo em” do nhạc sĩ Trần Kiết Tường sáng tác, cô mời cả lớp cùng lắng nghe.</a:t>
            </a:r>
          </a:p>
          <a:p>
            <a:pPr algn="ctr">
              <a:lnSpc>
                <a:spcPts val="4973"/>
              </a:lnSpc>
              <a:spcBef>
                <a:spcPct val="0"/>
              </a:spcBef>
            </a:pPr>
          </a:p>
        </p:txBody>
      </p:sp>
      <p:sp>
        <p:nvSpPr>
          <p:cNvPr name="TextBox 8" id="8"/>
          <p:cNvSpPr txBox="true"/>
          <p:nvPr/>
        </p:nvSpPr>
        <p:spPr>
          <a:xfrm rot="0">
            <a:off x="6825345" y="923925"/>
            <a:ext cx="5332958" cy="953122"/>
          </a:xfrm>
          <a:prstGeom prst="rect">
            <a:avLst/>
          </a:prstGeom>
        </p:spPr>
        <p:txBody>
          <a:bodyPr anchor="t" rtlCol="false" tIns="0" lIns="0" bIns="0" rIns="0">
            <a:spAutoFit/>
          </a:bodyPr>
          <a:lstStyle/>
          <a:p>
            <a:pPr algn="ctr">
              <a:lnSpc>
                <a:spcPts val="7840"/>
              </a:lnSpc>
              <a:spcBef>
                <a:spcPct val="0"/>
              </a:spcBef>
            </a:pPr>
            <a:r>
              <a:rPr lang="en-US" sz="5600">
                <a:solidFill>
                  <a:srgbClr val="000000"/>
                </a:solidFill>
                <a:latin typeface="Paytone One"/>
                <a:ea typeface="Paytone One"/>
                <a:cs typeface="Paytone One"/>
                <a:sym typeface="Paytone One"/>
              </a:rPr>
              <a:t>GÂY HỨNG THÚ</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FF5C7"/>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2"/>
            <a:stretch>
              <a:fillRect l="0" t="0" r="0" b="0"/>
            </a:stretch>
          </a:blipFill>
        </p:spPr>
      </p:sp>
      <p:sp>
        <p:nvSpPr>
          <p:cNvPr name="Freeform 3" id="3"/>
          <p:cNvSpPr/>
          <p:nvPr/>
        </p:nvSpPr>
        <p:spPr>
          <a:xfrm flipH="false" flipV="false" rot="0">
            <a:off x="9085269"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2"/>
            <a:stretch>
              <a:fillRect l="0" t="0" r="0" b="0"/>
            </a:stretch>
          </a:blipFill>
        </p:spPr>
      </p:sp>
      <p:sp>
        <p:nvSpPr>
          <p:cNvPr name="Freeform 4" id="4"/>
          <p:cNvSpPr/>
          <p:nvPr/>
        </p:nvSpPr>
        <p:spPr>
          <a:xfrm flipH="false" flipV="false" rot="0">
            <a:off x="14222204" y="4284035"/>
            <a:ext cx="4177063" cy="6002965"/>
          </a:xfrm>
          <a:custGeom>
            <a:avLst/>
            <a:gdLst/>
            <a:ahLst/>
            <a:cxnLst/>
            <a:rect r="r" b="b" t="t" l="l"/>
            <a:pathLst>
              <a:path h="6002965" w="4177063">
                <a:moveTo>
                  <a:pt x="0" y="0"/>
                </a:moveTo>
                <a:lnTo>
                  <a:pt x="4177063" y="0"/>
                </a:lnTo>
                <a:lnTo>
                  <a:pt x="4177063" y="6002965"/>
                </a:lnTo>
                <a:lnTo>
                  <a:pt x="0" y="600296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true" flipV="false" rot="0">
            <a:off x="8786" y="4284035"/>
            <a:ext cx="4177063" cy="6002965"/>
          </a:xfrm>
          <a:custGeom>
            <a:avLst/>
            <a:gdLst/>
            <a:ahLst/>
            <a:cxnLst/>
            <a:rect r="r" b="b" t="t" l="l"/>
            <a:pathLst>
              <a:path h="6002965" w="4177063">
                <a:moveTo>
                  <a:pt x="4177063" y="0"/>
                </a:moveTo>
                <a:lnTo>
                  <a:pt x="0" y="0"/>
                </a:lnTo>
                <a:lnTo>
                  <a:pt x="0" y="6002965"/>
                </a:lnTo>
                <a:lnTo>
                  <a:pt x="4177063" y="6002965"/>
                </a:lnTo>
                <a:lnTo>
                  <a:pt x="4177063"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4754927" y="8102592"/>
            <a:ext cx="8902343" cy="2273807"/>
          </a:xfrm>
          <a:custGeom>
            <a:avLst/>
            <a:gdLst/>
            <a:ahLst/>
            <a:cxnLst/>
            <a:rect r="r" b="b" t="t" l="l"/>
            <a:pathLst>
              <a:path h="2273807" w="8902343">
                <a:moveTo>
                  <a:pt x="0" y="0"/>
                </a:moveTo>
                <a:lnTo>
                  <a:pt x="8902342" y="0"/>
                </a:lnTo>
                <a:lnTo>
                  <a:pt x="8902342" y="2273807"/>
                </a:lnTo>
                <a:lnTo>
                  <a:pt x="0" y="2273807"/>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7" id="7"/>
          <p:cNvSpPr txBox="true"/>
          <p:nvPr/>
        </p:nvSpPr>
        <p:spPr>
          <a:xfrm rot="0">
            <a:off x="3310915" y="2402205"/>
            <a:ext cx="12077323" cy="7077644"/>
          </a:xfrm>
          <a:prstGeom prst="rect">
            <a:avLst/>
          </a:prstGeom>
        </p:spPr>
        <p:txBody>
          <a:bodyPr anchor="t" rtlCol="false" tIns="0" lIns="0" bIns="0" rIns="0">
            <a:spAutoFit/>
          </a:bodyPr>
          <a:lstStyle/>
          <a:p>
            <a:pPr algn="ctr">
              <a:lnSpc>
                <a:spcPts val="4693"/>
              </a:lnSpc>
              <a:spcBef>
                <a:spcPct val="0"/>
              </a:spcBef>
            </a:pPr>
            <a:r>
              <a:rPr lang="en-US" sz="3352">
                <a:solidFill>
                  <a:srgbClr val="000000"/>
                </a:solidFill>
                <a:latin typeface="Arimo"/>
                <a:ea typeface="Arimo"/>
                <a:cs typeface="Arimo"/>
                <a:sym typeface="Arimo"/>
              </a:rPr>
              <a:t>*</a:t>
            </a:r>
            <a:r>
              <a:rPr lang="en-US" sz="3352">
                <a:solidFill>
                  <a:srgbClr val="000000"/>
                </a:solidFill>
                <a:latin typeface="Arimo"/>
                <a:ea typeface="Arimo"/>
                <a:cs typeface="Arimo"/>
                <a:sym typeface="Arimo"/>
              </a:rPr>
              <a:t>Cô hát mẫu:</a:t>
            </a:r>
          </a:p>
          <a:p>
            <a:pPr algn="ctr">
              <a:lnSpc>
                <a:spcPts val="4693"/>
              </a:lnSpc>
              <a:spcBef>
                <a:spcPct val="0"/>
              </a:spcBef>
            </a:pPr>
            <a:r>
              <a:rPr lang="en-US" sz="3352">
                <a:solidFill>
                  <a:srgbClr val="000000"/>
                </a:solidFill>
                <a:latin typeface="Arimo"/>
                <a:ea typeface="Arimo"/>
                <a:cs typeface="Arimo"/>
                <a:sym typeface="Arimo"/>
              </a:rPr>
              <a:t>- Lần 1: Cô hát không nhạc, kết hợp cử chỉ, hành động minh họa.</a:t>
            </a:r>
          </a:p>
          <a:p>
            <a:pPr algn="ctr">
              <a:lnSpc>
                <a:spcPts val="4693"/>
              </a:lnSpc>
              <a:spcBef>
                <a:spcPct val="0"/>
              </a:spcBef>
            </a:pPr>
            <a:r>
              <a:rPr lang="en-US" sz="3352">
                <a:solidFill>
                  <a:srgbClr val="000000"/>
                </a:solidFill>
                <a:latin typeface="Arimo"/>
                <a:ea typeface="Arimo"/>
                <a:cs typeface="Arimo"/>
                <a:sym typeface="Arimo"/>
              </a:rPr>
              <a:t>+ Cô vừa hát bài gì?</a:t>
            </a:r>
          </a:p>
          <a:p>
            <a:pPr algn="ctr">
              <a:lnSpc>
                <a:spcPts val="4693"/>
              </a:lnSpc>
              <a:spcBef>
                <a:spcPct val="0"/>
              </a:spcBef>
            </a:pPr>
            <a:r>
              <a:rPr lang="en-US" sz="3352">
                <a:solidFill>
                  <a:srgbClr val="000000"/>
                </a:solidFill>
                <a:latin typeface="Arimo"/>
                <a:ea typeface="Arimo"/>
                <a:cs typeface="Arimo"/>
                <a:sym typeface="Arimo"/>
              </a:rPr>
              <a:t>+ Do ai sáng tác?</a:t>
            </a:r>
          </a:p>
          <a:p>
            <a:pPr algn="ctr">
              <a:lnSpc>
                <a:spcPts val="4693"/>
              </a:lnSpc>
              <a:spcBef>
                <a:spcPct val="0"/>
              </a:spcBef>
            </a:pPr>
            <a:r>
              <a:rPr lang="en-US" sz="3352">
                <a:solidFill>
                  <a:srgbClr val="000000"/>
                </a:solidFill>
                <a:latin typeface="Arimo"/>
                <a:ea typeface="Arimo"/>
                <a:cs typeface="Arimo"/>
                <a:sym typeface="Arimo"/>
              </a:rPr>
              <a:t>Nội dung của bài hát “Cô giáo em” nói về tình cảm một bạn nhỏ dành cho cô giáo của mình.</a:t>
            </a:r>
          </a:p>
          <a:p>
            <a:pPr algn="ctr">
              <a:lnSpc>
                <a:spcPts val="4693"/>
              </a:lnSpc>
              <a:spcBef>
                <a:spcPct val="0"/>
              </a:spcBef>
            </a:pPr>
            <a:r>
              <a:rPr lang="en-US" sz="3352">
                <a:solidFill>
                  <a:srgbClr val="000000"/>
                </a:solidFill>
                <a:latin typeface="Arimo"/>
                <a:ea typeface="Arimo"/>
                <a:cs typeface="Arimo"/>
                <a:sym typeface="Arimo"/>
              </a:rPr>
              <a:t>- Lần 2: Cô hát lại trọn vẹn bài hát cùng nhạc.</a:t>
            </a:r>
          </a:p>
          <a:p>
            <a:pPr algn="ctr">
              <a:lnSpc>
                <a:spcPts val="4693"/>
              </a:lnSpc>
              <a:spcBef>
                <a:spcPct val="0"/>
              </a:spcBef>
            </a:pPr>
            <a:r>
              <a:rPr lang="en-US" sz="3352">
                <a:solidFill>
                  <a:srgbClr val="000000"/>
                </a:solidFill>
                <a:latin typeface="Arimo"/>
                <a:ea typeface="Arimo"/>
                <a:cs typeface="Arimo"/>
                <a:sym typeface="Arimo"/>
              </a:rPr>
              <a:t>+ Hỏi trẻ giai điệu bài hát?</a:t>
            </a:r>
          </a:p>
          <a:p>
            <a:pPr algn="ctr">
              <a:lnSpc>
                <a:spcPts val="4693"/>
              </a:lnSpc>
              <a:spcBef>
                <a:spcPct val="0"/>
              </a:spcBef>
            </a:pPr>
            <a:r>
              <a:rPr lang="en-US" sz="3352">
                <a:solidFill>
                  <a:srgbClr val="000000"/>
                </a:solidFill>
                <a:latin typeface="Arimo"/>
                <a:ea typeface="Arimo"/>
                <a:cs typeface="Arimo"/>
                <a:sym typeface="Arimo"/>
              </a:rPr>
              <a:t>- Bài hát các con đã được làm quen rồi, bây giờ cô mời cả lớp hát cùng với cô bài hát này nhé!</a:t>
            </a:r>
          </a:p>
          <a:p>
            <a:pPr algn="ctr">
              <a:lnSpc>
                <a:spcPts val="4693"/>
              </a:lnSpc>
              <a:spcBef>
                <a:spcPct val="0"/>
              </a:spcBef>
            </a:pPr>
          </a:p>
        </p:txBody>
      </p:sp>
      <p:sp>
        <p:nvSpPr>
          <p:cNvPr name="TextBox 8" id="8"/>
          <p:cNvSpPr txBox="true"/>
          <p:nvPr/>
        </p:nvSpPr>
        <p:spPr>
          <a:xfrm rot="0">
            <a:off x="3898743" y="790513"/>
            <a:ext cx="8469660" cy="953122"/>
          </a:xfrm>
          <a:prstGeom prst="rect">
            <a:avLst/>
          </a:prstGeom>
        </p:spPr>
        <p:txBody>
          <a:bodyPr anchor="t" rtlCol="false" tIns="0" lIns="0" bIns="0" rIns="0">
            <a:spAutoFit/>
          </a:bodyPr>
          <a:lstStyle/>
          <a:p>
            <a:pPr algn="ctr">
              <a:lnSpc>
                <a:spcPts val="7840"/>
              </a:lnSpc>
              <a:spcBef>
                <a:spcPct val="0"/>
              </a:spcBef>
            </a:pPr>
            <a:r>
              <a:rPr lang="en-US" sz="5600">
                <a:solidFill>
                  <a:srgbClr val="000000"/>
                </a:solidFill>
                <a:latin typeface="Paytone One"/>
                <a:ea typeface="Paytone One"/>
                <a:cs typeface="Paytone One"/>
                <a:sym typeface="Paytone One"/>
              </a:rPr>
              <a:t>DẠY HÁT:  “CÔ GIÁO EM” </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FF5C7"/>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2"/>
            <a:stretch>
              <a:fillRect l="0" t="0" r="0" b="0"/>
            </a:stretch>
          </a:blipFill>
        </p:spPr>
      </p:sp>
      <p:sp>
        <p:nvSpPr>
          <p:cNvPr name="Freeform 3" id="3"/>
          <p:cNvSpPr/>
          <p:nvPr/>
        </p:nvSpPr>
        <p:spPr>
          <a:xfrm flipH="false" flipV="false" rot="0">
            <a:off x="9085269"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2"/>
            <a:stretch>
              <a:fillRect l="0" t="0" r="0" b="0"/>
            </a:stretch>
          </a:blipFill>
        </p:spPr>
      </p:sp>
      <p:sp>
        <p:nvSpPr>
          <p:cNvPr name="Freeform 4" id="4"/>
          <p:cNvSpPr/>
          <p:nvPr/>
        </p:nvSpPr>
        <p:spPr>
          <a:xfrm flipH="false" flipV="false" rot="0">
            <a:off x="14222204" y="4284035"/>
            <a:ext cx="4177063" cy="6002965"/>
          </a:xfrm>
          <a:custGeom>
            <a:avLst/>
            <a:gdLst/>
            <a:ahLst/>
            <a:cxnLst/>
            <a:rect r="r" b="b" t="t" l="l"/>
            <a:pathLst>
              <a:path h="6002965" w="4177063">
                <a:moveTo>
                  <a:pt x="0" y="0"/>
                </a:moveTo>
                <a:lnTo>
                  <a:pt x="4177063" y="0"/>
                </a:lnTo>
                <a:lnTo>
                  <a:pt x="4177063" y="6002965"/>
                </a:lnTo>
                <a:lnTo>
                  <a:pt x="0" y="600296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true" flipV="false" rot="0">
            <a:off x="8786" y="4284035"/>
            <a:ext cx="4177063" cy="6002965"/>
          </a:xfrm>
          <a:custGeom>
            <a:avLst/>
            <a:gdLst/>
            <a:ahLst/>
            <a:cxnLst/>
            <a:rect r="r" b="b" t="t" l="l"/>
            <a:pathLst>
              <a:path h="6002965" w="4177063">
                <a:moveTo>
                  <a:pt x="4177063" y="0"/>
                </a:moveTo>
                <a:lnTo>
                  <a:pt x="0" y="0"/>
                </a:lnTo>
                <a:lnTo>
                  <a:pt x="0" y="6002965"/>
                </a:lnTo>
                <a:lnTo>
                  <a:pt x="4177063" y="6002965"/>
                </a:lnTo>
                <a:lnTo>
                  <a:pt x="4177063"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4754927" y="8102592"/>
            <a:ext cx="8902343" cy="2273807"/>
          </a:xfrm>
          <a:custGeom>
            <a:avLst/>
            <a:gdLst/>
            <a:ahLst/>
            <a:cxnLst/>
            <a:rect r="r" b="b" t="t" l="l"/>
            <a:pathLst>
              <a:path h="2273807" w="8902343">
                <a:moveTo>
                  <a:pt x="0" y="0"/>
                </a:moveTo>
                <a:lnTo>
                  <a:pt x="8902342" y="0"/>
                </a:lnTo>
                <a:lnTo>
                  <a:pt x="8902342" y="2273807"/>
                </a:lnTo>
                <a:lnTo>
                  <a:pt x="0" y="2273807"/>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7" id="7"/>
          <p:cNvSpPr txBox="true"/>
          <p:nvPr/>
        </p:nvSpPr>
        <p:spPr>
          <a:xfrm rot="0">
            <a:off x="3691225" y="2373630"/>
            <a:ext cx="11262372" cy="6760780"/>
          </a:xfrm>
          <a:prstGeom prst="rect">
            <a:avLst/>
          </a:prstGeom>
        </p:spPr>
        <p:txBody>
          <a:bodyPr anchor="t" rtlCol="false" tIns="0" lIns="0" bIns="0" rIns="0">
            <a:spAutoFit/>
          </a:bodyPr>
          <a:lstStyle/>
          <a:p>
            <a:pPr algn="ctr">
              <a:lnSpc>
                <a:spcPts val="6653"/>
              </a:lnSpc>
              <a:spcBef>
                <a:spcPct val="0"/>
              </a:spcBef>
            </a:pPr>
            <a:r>
              <a:rPr lang="en-US" sz="4752">
                <a:solidFill>
                  <a:srgbClr val="000000"/>
                </a:solidFill>
                <a:latin typeface="Arimo"/>
                <a:ea typeface="Arimo"/>
                <a:cs typeface="Arimo"/>
                <a:sym typeface="Arimo"/>
              </a:rPr>
              <a:t>- Cô và trẻ hát không nhạc, cùng nhạc ( 2-3 lần, lần đầu không nhạc )</a:t>
            </a:r>
          </a:p>
          <a:p>
            <a:pPr algn="ctr">
              <a:lnSpc>
                <a:spcPts val="6653"/>
              </a:lnSpc>
              <a:spcBef>
                <a:spcPct val="0"/>
              </a:spcBef>
            </a:pPr>
            <a:r>
              <a:rPr lang="en-US" sz="4752">
                <a:solidFill>
                  <a:srgbClr val="000000"/>
                </a:solidFill>
                <a:latin typeface="Arimo"/>
                <a:ea typeface="Arimo"/>
                <a:cs typeface="Arimo"/>
                <a:sym typeface="Arimo"/>
              </a:rPr>
              <a:t>- Cô cho tổ hát: 3 tổ</a:t>
            </a:r>
          </a:p>
          <a:p>
            <a:pPr algn="ctr">
              <a:lnSpc>
                <a:spcPts val="6653"/>
              </a:lnSpc>
              <a:spcBef>
                <a:spcPct val="0"/>
              </a:spcBef>
            </a:pPr>
            <a:r>
              <a:rPr lang="en-US" sz="4752">
                <a:solidFill>
                  <a:srgbClr val="000000"/>
                </a:solidFill>
                <a:latin typeface="Arimo"/>
                <a:ea typeface="Arimo"/>
                <a:cs typeface="Arimo"/>
                <a:sym typeface="Arimo"/>
              </a:rPr>
              <a:t>- Cô cho nhóm hát: 2-3 nhóm</a:t>
            </a:r>
          </a:p>
          <a:p>
            <a:pPr algn="ctr">
              <a:lnSpc>
                <a:spcPts val="6653"/>
              </a:lnSpc>
              <a:spcBef>
                <a:spcPct val="0"/>
              </a:spcBef>
            </a:pPr>
            <a:r>
              <a:rPr lang="en-US" sz="4752">
                <a:solidFill>
                  <a:srgbClr val="000000"/>
                </a:solidFill>
                <a:latin typeface="Arimo"/>
                <a:ea typeface="Arimo"/>
                <a:cs typeface="Arimo"/>
                <a:sym typeface="Arimo"/>
              </a:rPr>
              <a:t>- Cô cho cá nhân hát: 1-2 trẻ</a:t>
            </a:r>
          </a:p>
          <a:p>
            <a:pPr algn="ctr">
              <a:lnSpc>
                <a:spcPts val="6653"/>
              </a:lnSpc>
              <a:spcBef>
                <a:spcPct val="0"/>
              </a:spcBef>
            </a:pPr>
            <a:r>
              <a:rPr lang="en-US" sz="4752">
                <a:solidFill>
                  <a:srgbClr val="000000"/>
                </a:solidFill>
                <a:latin typeface="Arimo"/>
                <a:ea typeface="Arimo"/>
                <a:cs typeface="Arimo"/>
                <a:sym typeface="Arimo"/>
              </a:rPr>
              <a:t>( Trong khi trẻ hát cô chú ý sửa sai cho trẻ - động viên – khuyến khích trẻ hát )</a:t>
            </a:r>
          </a:p>
          <a:p>
            <a:pPr algn="ctr">
              <a:lnSpc>
                <a:spcPts val="7213"/>
              </a:lnSpc>
              <a:spcBef>
                <a:spcPct val="0"/>
              </a:spcBef>
            </a:pPr>
          </a:p>
        </p:txBody>
      </p:sp>
      <p:sp>
        <p:nvSpPr>
          <p:cNvPr name="TextBox 8" id="8"/>
          <p:cNvSpPr txBox="true"/>
          <p:nvPr/>
        </p:nvSpPr>
        <p:spPr>
          <a:xfrm rot="0">
            <a:off x="4052423" y="923925"/>
            <a:ext cx="10065693" cy="953122"/>
          </a:xfrm>
          <a:prstGeom prst="rect">
            <a:avLst/>
          </a:prstGeom>
        </p:spPr>
        <p:txBody>
          <a:bodyPr anchor="t" rtlCol="false" tIns="0" lIns="0" bIns="0" rIns="0">
            <a:spAutoFit/>
          </a:bodyPr>
          <a:lstStyle/>
          <a:p>
            <a:pPr algn="ctr">
              <a:lnSpc>
                <a:spcPts val="7840"/>
              </a:lnSpc>
              <a:spcBef>
                <a:spcPct val="0"/>
              </a:spcBef>
            </a:pPr>
            <a:r>
              <a:rPr lang="en-US" sz="5600">
                <a:solidFill>
                  <a:srgbClr val="000000"/>
                </a:solidFill>
                <a:latin typeface="Paytone One"/>
                <a:ea typeface="Paytone One"/>
                <a:cs typeface="Paytone One"/>
                <a:sym typeface="Paytone One"/>
              </a:rPr>
              <a:t>DẠY TRẺ HÁT:  “ CÔ GIÁO EM”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FF5C7"/>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2"/>
            <a:stretch>
              <a:fillRect l="0" t="0" r="0" b="0"/>
            </a:stretch>
          </a:blipFill>
        </p:spPr>
      </p:sp>
      <p:sp>
        <p:nvSpPr>
          <p:cNvPr name="Freeform 3" id="3"/>
          <p:cNvSpPr/>
          <p:nvPr/>
        </p:nvSpPr>
        <p:spPr>
          <a:xfrm flipH="false" flipV="false" rot="0">
            <a:off x="9085269"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2"/>
            <a:stretch>
              <a:fillRect l="0" t="0" r="0" b="0"/>
            </a:stretch>
          </a:blipFill>
        </p:spPr>
      </p:sp>
      <p:sp>
        <p:nvSpPr>
          <p:cNvPr name="Freeform 4" id="4"/>
          <p:cNvSpPr/>
          <p:nvPr/>
        </p:nvSpPr>
        <p:spPr>
          <a:xfrm flipH="false" flipV="false" rot="0">
            <a:off x="14222204" y="4284035"/>
            <a:ext cx="4177063" cy="6002965"/>
          </a:xfrm>
          <a:custGeom>
            <a:avLst/>
            <a:gdLst/>
            <a:ahLst/>
            <a:cxnLst/>
            <a:rect r="r" b="b" t="t" l="l"/>
            <a:pathLst>
              <a:path h="6002965" w="4177063">
                <a:moveTo>
                  <a:pt x="0" y="0"/>
                </a:moveTo>
                <a:lnTo>
                  <a:pt x="4177063" y="0"/>
                </a:lnTo>
                <a:lnTo>
                  <a:pt x="4177063" y="6002965"/>
                </a:lnTo>
                <a:lnTo>
                  <a:pt x="0" y="600296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true" flipV="false" rot="0">
            <a:off x="8786" y="4284035"/>
            <a:ext cx="4177063" cy="6002965"/>
          </a:xfrm>
          <a:custGeom>
            <a:avLst/>
            <a:gdLst/>
            <a:ahLst/>
            <a:cxnLst/>
            <a:rect r="r" b="b" t="t" l="l"/>
            <a:pathLst>
              <a:path h="6002965" w="4177063">
                <a:moveTo>
                  <a:pt x="4177063" y="0"/>
                </a:moveTo>
                <a:lnTo>
                  <a:pt x="0" y="0"/>
                </a:lnTo>
                <a:lnTo>
                  <a:pt x="0" y="6002965"/>
                </a:lnTo>
                <a:lnTo>
                  <a:pt x="4177063" y="6002965"/>
                </a:lnTo>
                <a:lnTo>
                  <a:pt x="4177063"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4754927" y="8102592"/>
            <a:ext cx="8902343" cy="2273807"/>
          </a:xfrm>
          <a:custGeom>
            <a:avLst/>
            <a:gdLst/>
            <a:ahLst/>
            <a:cxnLst/>
            <a:rect r="r" b="b" t="t" l="l"/>
            <a:pathLst>
              <a:path h="2273807" w="8902343">
                <a:moveTo>
                  <a:pt x="0" y="0"/>
                </a:moveTo>
                <a:lnTo>
                  <a:pt x="8902342" y="0"/>
                </a:lnTo>
                <a:lnTo>
                  <a:pt x="8902342" y="2273807"/>
                </a:lnTo>
                <a:lnTo>
                  <a:pt x="0" y="2273807"/>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7" id="7"/>
          <p:cNvSpPr txBox="true"/>
          <p:nvPr/>
        </p:nvSpPr>
        <p:spPr>
          <a:xfrm rot="0">
            <a:off x="1279209" y="2392680"/>
            <a:ext cx="15989086" cy="6639494"/>
          </a:xfrm>
          <a:prstGeom prst="rect">
            <a:avLst/>
          </a:prstGeom>
        </p:spPr>
        <p:txBody>
          <a:bodyPr anchor="t" rtlCol="false" tIns="0" lIns="0" bIns="0" rIns="0">
            <a:spAutoFit/>
          </a:bodyPr>
          <a:lstStyle/>
          <a:p>
            <a:pPr algn="ctr">
              <a:lnSpc>
                <a:spcPts val="4413"/>
              </a:lnSpc>
              <a:spcBef>
                <a:spcPct val="0"/>
              </a:spcBef>
            </a:pPr>
            <a:r>
              <a:rPr lang="en-US" sz="3152">
                <a:solidFill>
                  <a:srgbClr val="000000"/>
                </a:solidFill>
                <a:latin typeface="Arimo"/>
                <a:ea typeface="Arimo"/>
                <a:cs typeface="Arimo"/>
                <a:sym typeface="Arimo"/>
              </a:rPr>
              <a:t>Có</a:t>
            </a:r>
            <a:r>
              <a:rPr lang="en-US" sz="3152">
                <a:solidFill>
                  <a:srgbClr val="000000"/>
                </a:solidFill>
                <a:latin typeface="Arimo"/>
                <a:ea typeface="Arimo"/>
                <a:cs typeface="Arimo"/>
                <a:sym typeface="Arimo"/>
              </a:rPr>
              <a:t> một bài hát rất hay nói về những cô giáo vùng cao, bằng lòng yêu nghề mến trẻ, bằng lòng nhiệt tình của mình các cô giáo từ miền xuôi xa xôi đã lên với các bản làng để dạy dỗ các bạn nhỏ. Đó cũng là nội dung bài hát “Cô giáo miền xuôi” do nhạc sĩ Mộng lân sáng tác mà hôm nay cô muốn hát tặng các con đấy.</a:t>
            </a:r>
          </a:p>
          <a:p>
            <a:pPr algn="ctr">
              <a:lnSpc>
                <a:spcPts val="3853"/>
              </a:lnSpc>
              <a:spcBef>
                <a:spcPct val="0"/>
              </a:spcBef>
            </a:pPr>
            <a:r>
              <a:rPr lang="en-US" sz="2752">
                <a:solidFill>
                  <a:srgbClr val="000000"/>
                </a:solidFill>
                <a:latin typeface="Arimo"/>
                <a:ea typeface="Arimo"/>
                <a:cs typeface="Arimo"/>
                <a:sym typeface="Arimo"/>
              </a:rPr>
              <a:t>- Lần 1: Cô hát không nhạc</a:t>
            </a:r>
          </a:p>
          <a:p>
            <a:pPr algn="ctr">
              <a:lnSpc>
                <a:spcPts val="4413"/>
              </a:lnSpc>
              <a:spcBef>
                <a:spcPct val="0"/>
              </a:spcBef>
            </a:pPr>
            <a:r>
              <a:rPr lang="en-US" sz="3152">
                <a:solidFill>
                  <a:srgbClr val="000000"/>
                </a:solidFill>
                <a:latin typeface="Arimo"/>
                <a:ea typeface="Arimo"/>
                <a:cs typeface="Arimo"/>
                <a:sym typeface="Arimo"/>
              </a:rPr>
              <a:t>+ Cô vừa hát bài hát gì?</a:t>
            </a:r>
          </a:p>
          <a:p>
            <a:pPr algn="ctr">
              <a:lnSpc>
                <a:spcPts val="4413"/>
              </a:lnSpc>
              <a:spcBef>
                <a:spcPct val="0"/>
              </a:spcBef>
            </a:pPr>
            <a:r>
              <a:rPr lang="en-US" sz="3152">
                <a:solidFill>
                  <a:srgbClr val="000000"/>
                </a:solidFill>
                <a:latin typeface="Arimo"/>
                <a:ea typeface="Arimo"/>
                <a:cs typeface="Arimo"/>
                <a:sym typeface="Arimo"/>
              </a:rPr>
              <a:t>+ Bài hát do nhạc sỹ nào sáng tác?</a:t>
            </a:r>
          </a:p>
          <a:p>
            <a:pPr algn="ctr">
              <a:lnSpc>
                <a:spcPts val="4413"/>
              </a:lnSpc>
              <a:spcBef>
                <a:spcPct val="0"/>
              </a:spcBef>
            </a:pPr>
            <a:r>
              <a:rPr lang="en-US" sz="3152">
                <a:solidFill>
                  <a:srgbClr val="000000"/>
                </a:solidFill>
                <a:latin typeface="Arimo"/>
                <a:ea typeface="Arimo"/>
                <a:cs typeface="Arimo"/>
                <a:sym typeface="Arimo"/>
              </a:rPr>
              <a:t>+ Các con thấy giai điệu của bài hát như thế nào?</a:t>
            </a:r>
          </a:p>
          <a:p>
            <a:pPr algn="ctr">
              <a:lnSpc>
                <a:spcPts val="4413"/>
              </a:lnSpc>
              <a:spcBef>
                <a:spcPct val="0"/>
              </a:spcBef>
            </a:pPr>
            <a:r>
              <a:rPr lang="en-US" sz="3152">
                <a:solidFill>
                  <a:srgbClr val="000000"/>
                </a:solidFill>
                <a:latin typeface="Arimo"/>
                <a:ea typeface="Arimo"/>
                <a:cs typeface="Arimo"/>
                <a:sym typeface="Arimo"/>
              </a:rPr>
              <a:t>Nội dung bài hát: Nói về nỗi vất vả của các cô giáo vùng cao.</a:t>
            </a:r>
          </a:p>
          <a:p>
            <a:pPr algn="ctr">
              <a:lnSpc>
                <a:spcPts val="4413"/>
              </a:lnSpc>
              <a:spcBef>
                <a:spcPct val="0"/>
              </a:spcBef>
            </a:pPr>
            <a:r>
              <a:rPr lang="en-US" sz="3152">
                <a:solidFill>
                  <a:srgbClr val="000000"/>
                </a:solidFill>
                <a:latin typeface="Arimo"/>
                <a:ea typeface="Arimo"/>
                <a:cs typeface="Arimo"/>
                <a:sym typeface="Arimo"/>
              </a:rPr>
              <a:t>- Lần 2: Cô hát và múa minh họa</a:t>
            </a:r>
          </a:p>
          <a:p>
            <a:pPr algn="ctr">
              <a:lnSpc>
                <a:spcPts val="4413"/>
              </a:lnSpc>
              <a:spcBef>
                <a:spcPct val="0"/>
              </a:spcBef>
            </a:pPr>
            <a:r>
              <a:rPr lang="en-US" sz="3152">
                <a:solidFill>
                  <a:srgbClr val="000000"/>
                </a:solidFill>
                <a:latin typeface="Arimo"/>
                <a:ea typeface="Arimo"/>
                <a:cs typeface="Arimo"/>
                <a:sym typeface="Arimo"/>
              </a:rPr>
              <a:t>- Lần 3: Cô hát múa minh họa, khuyến khích trẻ hưởng ứng cùng cô.</a:t>
            </a:r>
          </a:p>
          <a:p>
            <a:pPr algn="ctr">
              <a:lnSpc>
                <a:spcPts val="4973"/>
              </a:lnSpc>
              <a:spcBef>
                <a:spcPct val="0"/>
              </a:spcBef>
            </a:pPr>
          </a:p>
        </p:txBody>
      </p:sp>
      <p:sp>
        <p:nvSpPr>
          <p:cNvPr name="TextBox 8" id="8"/>
          <p:cNvSpPr txBox="true"/>
          <p:nvPr/>
        </p:nvSpPr>
        <p:spPr>
          <a:xfrm rot="0">
            <a:off x="3097988" y="923925"/>
            <a:ext cx="11974562" cy="953122"/>
          </a:xfrm>
          <a:prstGeom prst="rect">
            <a:avLst/>
          </a:prstGeom>
        </p:spPr>
        <p:txBody>
          <a:bodyPr anchor="t" rtlCol="false" tIns="0" lIns="0" bIns="0" rIns="0">
            <a:spAutoFit/>
          </a:bodyPr>
          <a:lstStyle/>
          <a:p>
            <a:pPr algn="ctr">
              <a:lnSpc>
                <a:spcPts val="7840"/>
              </a:lnSpc>
              <a:spcBef>
                <a:spcPct val="0"/>
              </a:spcBef>
            </a:pPr>
            <a:r>
              <a:rPr lang="en-US" sz="5600">
                <a:solidFill>
                  <a:srgbClr val="000000"/>
                </a:solidFill>
                <a:latin typeface="Paytone One"/>
                <a:ea typeface="Paytone One"/>
                <a:cs typeface="Paytone One"/>
                <a:sym typeface="Paytone One"/>
              </a:rPr>
              <a:t>NGHE HÁT:  “ CÔ GIÁO MIỀN XUÔI” </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FF5C7"/>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2"/>
            <a:stretch>
              <a:fillRect l="0" t="0" r="0" b="0"/>
            </a:stretch>
          </a:blipFill>
        </p:spPr>
      </p:sp>
      <p:sp>
        <p:nvSpPr>
          <p:cNvPr name="Freeform 3" id="3"/>
          <p:cNvSpPr/>
          <p:nvPr/>
        </p:nvSpPr>
        <p:spPr>
          <a:xfrm flipH="false" flipV="false" rot="0">
            <a:off x="9085269"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2"/>
            <a:stretch>
              <a:fillRect l="0" t="0" r="0" b="0"/>
            </a:stretch>
          </a:blipFill>
        </p:spPr>
      </p:sp>
      <p:sp>
        <p:nvSpPr>
          <p:cNvPr name="Freeform 4" id="4"/>
          <p:cNvSpPr/>
          <p:nvPr/>
        </p:nvSpPr>
        <p:spPr>
          <a:xfrm flipH="false" flipV="false" rot="0">
            <a:off x="14222204" y="4284035"/>
            <a:ext cx="4177063" cy="6002965"/>
          </a:xfrm>
          <a:custGeom>
            <a:avLst/>
            <a:gdLst/>
            <a:ahLst/>
            <a:cxnLst/>
            <a:rect r="r" b="b" t="t" l="l"/>
            <a:pathLst>
              <a:path h="6002965" w="4177063">
                <a:moveTo>
                  <a:pt x="0" y="0"/>
                </a:moveTo>
                <a:lnTo>
                  <a:pt x="4177063" y="0"/>
                </a:lnTo>
                <a:lnTo>
                  <a:pt x="4177063" y="6002965"/>
                </a:lnTo>
                <a:lnTo>
                  <a:pt x="0" y="600296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true" flipV="false" rot="0">
            <a:off x="8786" y="4284035"/>
            <a:ext cx="4177063" cy="6002965"/>
          </a:xfrm>
          <a:custGeom>
            <a:avLst/>
            <a:gdLst/>
            <a:ahLst/>
            <a:cxnLst/>
            <a:rect r="r" b="b" t="t" l="l"/>
            <a:pathLst>
              <a:path h="6002965" w="4177063">
                <a:moveTo>
                  <a:pt x="4177063" y="0"/>
                </a:moveTo>
                <a:lnTo>
                  <a:pt x="0" y="0"/>
                </a:lnTo>
                <a:lnTo>
                  <a:pt x="0" y="6002965"/>
                </a:lnTo>
                <a:lnTo>
                  <a:pt x="4177063" y="6002965"/>
                </a:lnTo>
                <a:lnTo>
                  <a:pt x="4177063"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4754927" y="8102592"/>
            <a:ext cx="8902343" cy="2273807"/>
          </a:xfrm>
          <a:custGeom>
            <a:avLst/>
            <a:gdLst/>
            <a:ahLst/>
            <a:cxnLst/>
            <a:rect r="r" b="b" t="t" l="l"/>
            <a:pathLst>
              <a:path h="2273807" w="8902343">
                <a:moveTo>
                  <a:pt x="0" y="0"/>
                </a:moveTo>
                <a:lnTo>
                  <a:pt x="8902342" y="0"/>
                </a:lnTo>
                <a:lnTo>
                  <a:pt x="8902342" y="2273807"/>
                </a:lnTo>
                <a:lnTo>
                  <a:pt x="0" y="2273807"/>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7" id="7"/>
          <p:cNvSpPr txBox="true"/>
          <p:nvPr/>
        </p:nvSpPr>
        <p:spPr>
          <a:xfrm rot="0">
            <a:off x="1279209" y="2655263"/>
            <a:ext cx="15980091" cy="4871700"/>
          </a:xfrm>
          <a:prstGeom prst="rect">
            <a:avLst/>
          </a:prstGeom>
        </p:spPr>
        <p:txBody>
          <a:bodyPr anchor="t" rtlCol="false" tIns="0" lIns="0" bIns="0" rIns="0">
            <a:spAutoFit/>
          </a:bodyPr>
          <a:lstStyle/>
          <a:p>
            <a:pPr algn="ctr">
              <a:lnSpc>
                <a:spcPts val="5531"/>
              </a:lnSpc>
              <a:spcBef>
                <a:spcPct val="0"/>
              </a:spcBef>
            </a:pPr>
            <a:r>
              <a:rPr lang="en-US" sz="3950">
                <a:solidFill>
                  <a:srgbClr val="000000"/>
                </a:solidFill>
                <a:latin typeface="Arimo"/>
                <a:ea typeface="Arimo"/>
                <a:cs typeface="Arimo"/>
                <a:sym typeface="Arimo"/>
              </a:rPr>
              <a:t>                 -</a:t>
            </a:r>
            <a:r>
              <a:rPr lang="en-US" sz="3950">
                <a:solidFill>
                  <a:srgbClr val="000000"/>
                </a:solidFill>
                <a:latin typeface="Arimo"/>
                <a:ea typeface="Arimo"/>
                <a:cs typeface="Arimo"/>
                <a:sym typeface="Arimo"/>
              </a:rPr>
              <a:t> Cách chơi: Mời 1 trẻ lên chơi, cho trẻ đội mũ chóp kín sau đó một bạn khác giấu đồ vật ở sau lưng một bạn bất kỳ, khi bỏ mũ chóp kín ra, nhiệm vụ của bạn đó sẽ đi tìm đồ vật, cả lớp hát bài: Em đi</a:t>
            </a:r>
            <a:r>
              <a:rPr lang="en-US" sz="3950">
                <a:solidFill>
                  <a:srgbClr val="000000"/>
                </a:solidFill>
                <a:latin typeface="Arimo"/>
                <a:ea typeface="Arimo"/>
                <a:cs typeface="Arimo"/>
                <a:sym typeface="Arimo"/>
              </a:rPr>
              <a:t> qua ngã tư đường phố,</a:t>
            </a:r>
            <a:r>
              <a:rPr lang="en-US" sz="3950">
                <a:solidFill>
                  <a:srgbClr val="000000"/>
                </a:solidFill>
                <a:latin typeface="Arimo"/>
                <a:ea typeface="Arimo"/>
                <a:cs typeface="Arimo"/>
                <a:sym typeface="Arimo"/>
              </a:rPr>
              <a:t> khi trẻ đi gần đến chỗ giấu đồ vật thì các trẻ sẽ hát to lên để cho trẻ đó nhận ra chỗ giấu đồ.</a:t>
            </a:r>
          </a:p>
          <a:p>
            <a:pPr algn="ctr">
              <a:lnSpc>
                <a:spcPts val="5531"/>
              </a:lnSpc>
              <a:spcBef>
                <a:spcPct val="0"/>
              </a:spcBef>
            </a:pPr>
            <a:r>
              <a:rPr lang="en-US" sz="3950">
                <a:solidFill>
                  <a:srgbClr val="000000"/>
                </a:solidFill>
                <a:latin typeface="Arimo"/>
                <a:ea typeface="Arimo"/>
                <a:cs typeface="Arimo"/>
                <a:sym typeface="Arimo"/>
              </a:rPr>
              <a:t>- Luật chơi: Bạn nào không tìm được đồ vật sẽ phải nhảy lò cò.</a:t>
            </a:r>
          </a:p>
          <a:p>
            <a:pPr algn="ctr" marL="852977" indent="-426489" lvl="1">
              <a:lnSpc>
                <a:spcPts val="5531"/>
              </a:lnSpc>
              <a:spcBef>
                <a:spcPct val="0"/>
              </a:spcBef>
              <a:buFont typeface="Arial"/>
              <a:buChar char="•"/>
            </a:pPr>
            <a:r>
              <a:rPr lang="en-US" sz="3950">
                <a:solidFill>
                  <a:srgbClr val="000000"/>
                </a:solidFill>
                <a:latin typeface="Arimo"/>
                <a:ea typeface="Arimo"/>
                <a:cs typeface="Arimo"/>
                <a:sym typeface="Arimo"/>
              </a:rPr>
              <a:t>Cô tổ chức trẻ chơi 2 - 3 lần.</a:t>
            </a:r>
          </a:p>
        </p:txBody>
      </p:sp>
      <p:sp>
        <p:nvSpPr>
          <p:cNvPr name="TextBox 8" id="8"/>
          <p:cNvSpPr txBox="true"/>
          <p:nvPr/>
        </p:nvSpPr>
        <p:spPr>
          <a:xfrm rot="0">
            <a:off x="2160297" y="923925"/>
            <a:ext cx="13849945" cy="953122"/>
          </a:xfrm>
          <a:prstGeom prst="rect">
            <a:avLst/>
          </a:prstGeom>
        </p:spPr>
        <p:txBody>
          <a:bodyPr anchor="t" rtlCol="false" tIns="0" lIns="0" bIns="0" rIns="0">
            <a:spAutoFit/>
          </a:bodyPr>
          <a:lstStyle/>
          <a:p>
            <a:pPr algn="ctr">
              <a:lnSpc>
                <a:spcPts val="7840"/>
              </a:lnSpc>
              <a:spcBef>
                <a:spcPct val="0"/>
              </a:spcBef>
            </a:pPr>
            <a:r>
              <a:rPr lang="en-US" sz="5600">
                <a:solidFill>
                  <a:srgbClr val="000000"/>
                </a:solidFill>
                <a:latin typeface="Paytone One"/>
                <a:ea typeface="Paytone One"/>
                <a:cs typeface="Paytone One"/>
                <a:sym typeface="Paytone One"/>
              </a:rPr>
              <a:t>TRÒ CHƠI: “Nghe tiếng hát tìm đồ vật”</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FF5C7"/>
        </a:solidFill>
      </p:bgPr>
    </p:bg>
    <p:spTree>
      <p:nvGrpSpPr>
        <p:cNvPr id="1" name=""/>
        <p:cNvGrpSpPr/>
        <p:nvPr/>
      </p:nvGrpSpPr>
      <p:grpSpPr>
        <a:xfrm>
          <a:off x="0" y="0"/>
          <a:ext cx="0" cy="0"/>
          <a:chOff x="0" y="0"/>
          <a:chExt cx="0" cy="0"/>
        </a:xfrm>
      </p:grpSpPr>
      <p:sp>
        <p:nvSpPr>
          <p:cNvPr name="Freeform 2" id="2"/>
          <p:cNvSpPr/>
          <p:nvPr/>
        </p:nvSpPr>
        <p:spPr>
          <a:xfrm flipH="false" flipV="false" rot="-5400000">
            <a:off x="2691089" y="-2971800"/>
            <a:ext cx="12788360" cy="16230600"/>
          </a:xfrm>
          <a:custGeom>
            <a:avLst/>
            <a:gdLst/>
            <a:ahLst/>
            <a:cxnLst/>
            <a:rect r="r" b="b" t="t" l="l"/>
            <a:pathLst>
              <a:path h="16230600" w="12788360">
                <a:moveTo>
                  <a:pt x="0" y="0"/>
                </a:moveTo>
                <a:lnTo>
                  <a:pt x="12788361" y="0"/>
                </a:lnTo>
                <a:lnTo>
                  <a:pt x="12788361" y="16230600"/>
                </a:lnTo>
                <a:lnTo>
                  <a:pt x="0" y="162306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5470056">
            <a:off x="4647627" y="95944"/>
            <a:ext cx="8875286" cy="10095112"/>
          </a:xfrm>
          <a:custGeom>
            <a:avLst/>
            <a:gdLst/>
            <a:ahLst/>
            <a:cxnLst/>
            <a:rect r="r" b="b" t="t" l="l"/>
            <a:pathLst>
              <a:path h="10095112" w="8875286">
                <a:moveTo>
                  <a:pt x="0" y="0"/>
                </a:moveTo>
                <a:lnTo>
                  <a:pt x="8875285" y="0"/>
                </a:lnTo>
                <a:lnTo>
                  <a:pt x="8875285" y="10095112"/>
                </a:lnTo>
                <a:lnTo>
                  <a:pt x="0" y="10095112"/>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0">
            <a:off x="0"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6"/>
            <a:stretch>
              <a:fillRect l="0" t="0" r="0" b="0"/>
            </a:stretch>
          </a:blipFill>
        </p:spPr>
      </p:sp>
      <p:sp>
        <p:nvSpPr>
          <p:cNvPr name="Freeform 5" id="5"/>
          <p:cNvSpPr/>
          <p:nvPr/>
        </p:nvSpPr>
        <p:spPr>
          <a:xfrm flipH="false" flipV="false" rot="0">
            <a:off x="9085269" y="0"/>
            <a:ext cx="9144000" cy="2254746"/>
          </a:xfrm>
          <a:custGeom>
            <a:avLst/>
            <a:gdLst/>
            <a:ahLst/>
            <a:cxnLst/>
            <a:rect r="r" b="b" t="t" l="l"/>
            <a:pathLst>
              <a:path h="2254746" w="9144000">
                <a:moveTo>
                  <a:pt x="0" y="0"/>
                </a:moveTo>
                <a:lnTo>
                  <a:pt x="9144000" y="0"/>
                </a:lnTo>
                <a:lnTo>
                  <a:pt x="9144000" y="2254746"/>
                </a:lnTo>
                <a:lnTo>
                  <a:pt x="0" y="2254746"/>
                </a:lnTo>
                <a:lnTo>
                  <a:pt x="0" y="0"/>
                </a:lnTo>
                <a:close/>
              </a:path>
            </a:pathLst>
          </a:custGeom>
          <a:blipFill>
            <a:blip r:embed="rId6"/>
            <a:stretch>
              <a:fillRect l="0" t="0" r="0" b="0"/>
            </a:stretch>
          </a:blipFill>
        </p:spPr>
      </p:sp>
      <p:sp>
        <p:nvSpPr>
          <p:cNvPr name="Freeform 6" id="6"/>
          <p:cNvSpPr/>
          <p:nvPr/>
        </p:nvSpPr>
        <p:spPr>
          <a:xfrm flipH="false" flipV="false" rot="0">
            <a:off x="14222204" y="4284035"/>
            <a:ext cx="4177063" cy="6002965"/>
          </a:xfrm>
          <a:custGeom>
            <a:avLst/>
            <a:gdLst/>
            <a:ahLst/>
            <a:cxnLst/>
            <a:rect r="r" b="b" t="t" l="l"/>
            <a:pathLst>
              <a:path h="6002965" w="4177063">
                <a:moveTo>
                  <a:pt x="0" y="0"/>
                </a:moveTo>
                <a:lnTo>
                  <a:pt x="4177063" y="0"/>
                </a:lnTo>
                <a:lnTo>
                  <a:pt x="4177063" y="6002965"/>
                </a:lnTo>
                <a:lnTo>
                  <a:pt x="0" y="6002965"/>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7" id="7"/>
          <p:cNvSpPr/>
          <p:nvPr/>
        </p:nvSpPr>
        <p:spPr>
          <a:xfrm flipH="true" flipV="false" rot="0">
            <a:off x="8786" y="4284035"/>
            <a:ext cx="4177063" cy="6002965"/>
          </a:xfrm>
          <a:custGeom>
            <a:avLst/>
            <a:gdLst/>
            <a:ahLst/>
            <a:cxnLst/>
            <a:rect r="r" b="b" t="t" l="l"/>
            <a:pathLst>
              <a:path h="6002965" w="4177063">
                <a:moveTo>
                  <a:pt x="4177063" y="0"/>
                </a:moveTo>
                <a:lnTo>
                  <a:pt x="0" y="0"/>
                </a:lnTo>
                <a:lnTo>
                  <a:pt x="0" y="6002965"/>
                </a:lnTo>
                <a:lnTo>
                  <a:pt x="4177063" y="6002965"/>
                </a:lnTo>
                <a:lnTo>
                  <a:pt x="4177063"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TextBox 8" id="8"/>
          <p:cNvSpPr txBox="true"/>
          <p:nvPr/>
        </p:nvSpPr>
        <p:spPr>
          <a:xfrm rot="0">
            <a:off x="6027542" y="4141724"/>
            <a:ext cx="6357113" cy="2232153"/>
          </a:xfrm>
          <a:prstGeom prst="rect">
            <a:avLst/>
          </a:prstGeom>
        </p:spPr>
        <p:txBody>
          <a:bodyPr anchor="t" rtlCol="false" tIns="0" lIns="0" bIns="0" rIns="0">
            <a:spAutoFit/>
          </a:bodyPr>
          <a:lstStyle/>
          <a:p>
            <a:pPr algn="ctr">
              <a:lnSpc>
                <a:spcPts val="8464"/>
              </a:lnSpc>
            </a:pPr>
            <a:r>
              <a:rPr lang="en-US" sz="9200">
                <a:solidFill>
                  <a:srgbClr val="819751"/>
                </a:solidFill>
                <a:latin typeface="Dingos Stamp"/>
                <a:ea typeface="Dingos Stamp"/>
                <a:cs typeface="Dingos Stamp"/>
                <a:sym typeface="Dingos Stamp"/>
              </a:rPr>
              <a:t>Thank</a:t>
            </a:r>
          </a:p>
          <a:p>
            <a:pPr algn="ctr">
              <a:lnSpc>
                <a:spcPts val="8464"/>
              </a:lnSpc>
            </a:pPr>
            <a:r>
              <a:rPr lang="en-US" sz="9200">
                <a:solidFill>
                  <a:srgbClr val="819751"/>
                </a:solidFill>
                <a:latin typeface="Dingos Stamp"/>
                <a:ea typeface="Dingos Stamp"/>
                <a:cs typeface="Dingos Stamp"/>
                <a:sym typeface="Dingos Stamp"/>
              </a:rPr>
              <a:t>You</a:t>
            </a:r>
          </a:p>
        </p:txBody>
      </p:sp>
      <p:sp>
        <p:nvSpPr>
          <p:cNvPr name="Freeform 9" id="9"/>
          <p:cNvSpPr/>
          <p:nvPr/>
        </p:nvSpPr>
        <p:spPr>
          <a:xfrm flipH="false" flipV="false" rot="0">
            <a:off x="4754927" y="8102592"/>
            <a:ext cx="8902343" cy="2273807"/>
          </a:xfrm>
          <a:custGeom>
            <a:avLst/>
            <a:gdLst/>
            <a:ahLst/>
            <a:cxnLst/>
            <a:rect r="r" b="b" t="t" l="l"/>
            <a:pathLst>
              <a:path h="2273807" w="8902343">
                <a:moveTo>
                  <a:pt x="0" y="0"/>
                </a:moveTo>
                <a:lnTo>
                  <a:pt x="8902342" y="0"/>
                </a:lnTo>
                <a:lnTo>
                  <a:pt x="8902342" y="2273807"/>
                </a:lnTo>
                <a:lnTo>
                  <a:pt x="0" y="2273807"/>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DAGlCSqEu_Q</dc:identifier>
  <dcterms:modified xsi:type="dcterms:W3CDTF">2011-08-01T06:04:30Z</dcterms:modified>
  <cp:revision>1</cp:revision>
  <dc:title>UBND THỊ XÃ BUÔN HỒ TRƯỜNG MẪU GIÁO HOA SỮA</dc:title>
</cp:coreProperties>
</file>